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สี่เหลี่ยมผืนผ้า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F644A9-98D0-4A44-9FAB-B0B495607987}" type="datetimeFigureOut">
              <a:rPr lang="th-TH" smtClean="0"/>
              <a:t>14/01/58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853E0DB-3062-4ACD-AB74-5026C4B41E2A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8077200" cy="1673352"/>
          </a:xfrm>
        </p:spPr>
        <p:txBody>
          <a:bodyPr/>
          <a:lstStyle/>
          <a:p>
            <a:pPr algn="ctr"/>
            <a:r>
              <a:rPr lang="en-US" dirty="0" smtClean="0"/>
              <a:t>THE FAULTY KETTLE</a:t>
            </a:r>
            <a:endParaRPr lang="th-TH" dirty="0"/>
          </a:p>
        </p:txBody>
      </p:sp>
      <p:pic>
        <p:nvPicPr>
          <p:cNvPr id="23554" name="Picture 2" descr="http://www.nautinst.org/filemanager/root/site_assets/forums/afolder_94171/2012/april_2012/2012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857364"/>
            <a:ext cx="5429288" cy="4193739"/>
          </a:xfrm>
          <a:prstGeom prst="rect">
            <a:avLst/>
          </a:prstGeom>
          <a:noFill/>
        </p:spPr>
      </p:pic>
      <p:sp>
        <p:nvSpPr>
          <p:cNvPr id="5" name="สี่เหลี่ยมผืนผ้า 4"/>
          <p:cNvSpPr/>
          <p:nvPr/>
        </p:nvSpPr>
        <p:spPr>
          <a:xfrm>
            <a:off x="1285852" y="6150114"/>
            <a:ext cx="7358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th-TH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งานหน่วย </a:t>
            </a:r>
            <a:r>
              <a:rPr lang="en-US" sz="40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th-TH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เริ่มติดลบ 1 </a:t>
            </a:r>
            <a:r>
              <a:rPr lang="th-TH" sz="40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พรุ่งนี้และ</a:t>
            </a:r>
            <a:r>
              <a:rPr lang="th-TH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เพิ่มขึ้นทุกสัปดาห์</a:t>
            </a:r>
            <a:endParaRPr lang="th-TH" sz="4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61150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Have you ever had an accident?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Was </a:t>
            </a:r>
            <a:r>
              <a:rPr lang="en-US" b="1" dirty="0" smtClean="0">
                <a:solidFill>
                  <a:schemeClr val="bg1"/>
                </a:solidFill>
              </a:rPr>
              <a:t>it your fault or somebody else’s fault?</a:t>
            </a:r>
          </a:p>
          <a:p>
            <a:r>
              <a:rPr lang="en-US" b="1" dirty="0" smtClean="0"/>
              <a:t>Did </a:t>
            </a:r>
            <a:r>
              <a:rPr lang="en-US" b="1" dirty="0" smtClean="0"/>
              <a:t>you get money or lose money after the accident?</a:t>
            </a:r>
          </a:p>
          <a:p>
            <a:r>
              <a:rPr lang="en-US" b="1" dirty="0" smtClean="0"/>
              <a:t>Have you heard of anyone getting money after an accident?</a:t>
            </a:r>
          </a:p>
          <a:p>
            <a:pPr lvl="0"/>
            <a:r>
              <a:rPr lang="th-TH" b="1" dirty="0" smtClean="0"/>
              <a:t>เงิน</a:t>
            </a:r>
            <a:r>
              <a:rPr lang="th-TH" b="1" dirty="0" smtClean="0"/>
              <a:t>ที่จ่ายให้ผู้ประสบอุบัติเหตุ เรียกว่า </a:t>
            </a:r>
            <a:r>
              <a:rPr lang="en-US" b="1" dirty="0" smtClean="0"/>
              <a:t>compensation </a:t>
            </a: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61150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th-TH" b="1" dirty="0" smtClean="0">
                <a:solidFill>
                  <a:srgbClr val="FFFF00"/>
                </a:solidFill>
              </a:rPr>
              <a:t>ศึกษาประโยคตัวอย่างเกี่ยวกับอุบัติเหตุและสถานการณ์ต่าง ๆ ต่อไปนี้</a:t>
            </a:r>
            <a:endParaRPr lang="en-US" b="1" dirty="0" smtClean="0">
              <a:solidFill>
                <a:srgbClr val="FFFF00"/>
              </a:solidFill>
            </a:endParaRPr>
          </a:p>
          <a:p>
            <a:pPr lvl="0"/>
            <a:r>
              <a:rPr lang="en-US" b="1" dirty="0" smtClean="0">
                <a:solidFill>
                  <a:schemeClr val="bg1"/>
                </a:solidFill>
              </a:rPr>
              <a:t>He </a:t>
            </a:r>
            <a:r>
              <a:rPr lang="en-US" b="1" dirty="0" smtClean="0">
                <a:solidFill>
                  <a:schemeClr val="bg1"/>
                </a:solidFill>
              </a:rPr>
              <a:t>had an </a:t>
            </a:r>
            <a:r>
              <a:rPr lang="en-US" b="1" u="sng" dirty="0" smtClean="0">
                <a:solidFill>
                  <a:schemeClr val="bg1"/>
                </a:solidFill>
              </a:rPr>
              <a:t>accident</a:t>
            </a:r>
            <a:r>
              <a:rPr lang="en-US" b="1" dirty="0" smtClean="0">
                <a:solidFill>
                  <a:schemeClr val="bg1"/>
                </a:solidFill>
              </a:rPr>
              <a:t> on the way to work; he fell and broke his ankle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th-TH" sz="3800" b="1" dirty="0" smtClean="0"/>
              <a:t>เขาประสบอุบัติเหตุระหว่างทางไปทำงาน เข้าล้มลงและข้อเท้าหัก</a:t>
            </a:r>
            <a:endParaRPr lang="en-US" sz="3800" b="1" dirty="0" smtClean="0"/>
          </a:p>
          <a:p>
            <a:pPr lvl="0"/>
            <a:r>
              <a:rPr lang="en-US" b="1" dirty="0" smtClean="0"/>
              <a:t>We </a:t>
            </a:r>
            <a:r>
              <a:rPr lang="en-US" b="1" dirty="0" smtClean="0"/>
              <a:t>went for a walk, and </a:t>
            </a:r>
            <a:r>
              <a:rPr lang="en-US" b="1" u="sng" dirty="0" smtClean="0"/>
              <a:t>afterwards</a:t>
            </a:r>
            <a:r>
              <a:rPr lang="en-US" b="1" dirty="0" smtClean="0"/>
              <a:t> we ate lunch.</a:t>
            </a:r>
          </a:p>
          <a:p>
            <a:r>
              <a:rPr lang="th-TH" b="1" dirty="0" smtClean="0"/>
              <a:t>เราไปเดินเล่น หลังจากนั้นเราก็รับประทานอาหาร</a:t>
            </a:r>
            <a:r>
              <a:rPr lang="th-TH" b="1" dirty="0" smtClean="0"/>
              <a:t>กลางวัน</a:t>
            </a:r>
            <a:endParaRPr lang="en-US" b="1" dirty="0" smtClean="0"/>
          </a:p>
          <a:p>
            <a:pPr lvl="0"/>
            <a:r>
              <a:rPr lang="en-US" b="1" dirty="0" smtClean="0"/>
              <a:t>She </a:t>
            </a:r>
            <a:r>
              <a:rPr lang="en-US" b="1" u="sng" dirty="0" smtClean="0"/>
              <a:t>hired</a:t>
            </a:r>
            <a:r>
              <a:rPr lang="en-US" b="1" dirty="0" smtClean="0"/>
              <a:t> </a:t>
            </a:r>
            <a:r>
              <a:rPr lang="en-US" b="1" u="sng" dirty="0" smtClean="0"/>
              <a:t>lawyers</a:t>
            </a:r>
            <a:r>
              <a:rPr lang="en-US" b="1" dirty="0" smtClean="0"/>
              <a:t> and asked for compensation from the government</a:t>
            </a:r>
            <a:r>
              <a:rPr lang="en-US" b="1" dirty="0" smtClean="0"/>
              <a:t>.</a:t>
            </a:r>
          </a:p>
          <a:p>
            <a:r>
              <a:rPr lang="th-TH" b="1" dirty="0" smtClean="0"/>
              <a:t>เธอจ้างทนายความเรียกค่าชดเชยจาก</a:t>
            </a:r>
            <a:r>
              <a:rPr lang="th-TH" b="1" dirty="0" smtClean="0"/>
              <a:t>รัฐบาล</a:t>
            </a:r>
            <a:endParaRPr lang="en-US" b="1" dirty="0" smtClean="0"/>
          </a:p>
          <a:p>
            <a:pPr lvl="0"/>
            <a:r>
              <a:rPr lang="en-US" b="1" dirty="0" smtClean="0"/>
              <a:t>She is a computer </a:t>
            </a:r>
            <a:r>
              <a:rPr lang="en-US" b="1" u="sng" dirty="0" smtClean="0"/>
              <a:t>technician</a:t>
            </a:r>
            <a:r>
              <a:rPr lang="en-US" b="1" dirty="0" smtClean="0"/>
              <a:t> who knows how to fix computer equipment</a:t>
            </a:r>
            <a:r>
              <a:rPr lang="en-US" b="1" dirty="0" smtClean="0"/>
              <a:t>.</a:t>
            </a:r>
          </a:p>
          <a:p>
            <a:r>
              <a:rPr lang="th-TH" b="1" dirty="0" smtClean="0"/>
              <a:t>เธอเป็นผู้ปฏิบัติงานที่เชี่ยวชาญด้านคอมพิวเตอร์ เธอรู้วิธีซ่อม</a:t>
            </a:r>
            <a:r>
              <a:rPr lang="th-TH" b="1" dirty="0" smtClean="0"/>
              <a:t>คอมพิวเตอร์</a:t>
            </a:r>
            <a:endParaRPr lang="en-US" b="1" dirty="0" smtClean="0"/>
          </a:p>
          <a:p>
            <a:pPr lvl="0"/>
            <a:r>
              <a:rPr lang="en-US" b="1" dirty="0" smtClean="0"/>
              <a:t>The water in the tea </a:t>
            </a:r>
            <a:r>
              <a:rPr lang="en-US" b="1" u="sng" dirty="0" smtClean="0"/>
              <a:t>kettle</a:t>
            </a:r>
            <a:r>
              <a:rPr lang="en-US" b="1" dirty="0" smtClean="0"/>
              <a:t> is boiling</a:t>
            </a:r>
            <a:r>
              <a:rPr lang="en-US" b="1" dirty="0" smtClean="0"/>
              <a:t>.</a:t>
            </a:r>
          </a:p>
          <a:p>
            <a:r>
              <a:rPr lang="th-TH" b="1" dirty="0" smtClean="0"/>
              <a:t>น้ำในกาชาเดือด</a:t>
            </a:r>
            <a:r>
              <a:rPr lang="th-TH" b="1" dirty="0" smtClean="0"/>
              <a:t>แล้ว</a:t>
            </a:r>
            <a:endParaRPr lang="en-US" b="1" dirty="0" smtClean="0"/>
          </a:p>
          <a:p>
            <a:pPr lvl="0"/>
            <a:endParaRPr lang="en-US" b="1" dirty="0" smtClean="0"/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429395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She suffered a </a:t>
            </a:r>
            <a:r>
              <a:rPr lang="en-US" b="1" u="sng" dirty="0" smtClean="0">
                <a:solidFill>
                  <a:schemeClr val="bg1"/>
                </a:solidFill>
              </a:rPr>
              <a:t>burn</a:t>
            </a:r>
            <a:r>
              <a:rPr lang="en-US" b="1" dirty="0" smtClean="0">
                <a:solidFill>
                  <a:schemeClr val="bg1"/>
                </a:solidFill>
              </a:rPr>
              <a:t> on her hand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th-TH" b="1" dirty="0" smtClean="0">
              <a:solidFill>
                <a:schemeClr val="bg1"/>
              </a:solidFill>
            </a:endParaRPr>
          </a:p>
          <a:p>
            <a:pPr lvl="0"/>
            <a:r>
              <a:rPr lang="th-TH" b="1" dirty="0" smtClean="0">
                <a:solidFill>
                  <a:schemeClr val="bg1"/>
                </a:solidFill>
              </a:rPr>
              <a:t>มือ</a:t>
            </a:r>
            <a:r>
              <a:rPr lang="th-TH" b="1" dirty="0" smtClean="0">
                <a:solidFill>
                  <a:schemeClr val="bg1"/>
                </a:solidFill>
              </a:rPr>
              <a:t>ของเธอมีรอย</a:t>
            </a:r>
            <a:r>
              <a:rPr lang="th-TH" b="1" dirty="0" smtClean="0">
                <a:solidFill>
                  <a:schemeClr val="bg1"/>
                </a:solidFill>
              </a:rPr>
              <a:t>ไหม้</a:t>
            </a:r>
            <a:r>
              <a:rPr lang="en-US" b="1" dirty="0" smtClean="0">
                <a:solidFill>
                  <a:schemeClr val="bg1"/>
                </a:solidFill>
              </a:rPr>
              <a:t> 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/>
              <a:t>You should always </a:t>
            </a:r>
            <a:r>
              <a:rPr lang="en-US" b="1" u="sng" dirty="0" smtClean="0"/>
              <a:t>check</a:t>
            </a:r>
            <a:r>
              <a:rPr lang="en-US" b="1" dirty="0" smtClean="0"/>
              <a:t> your oil, water and </a:t>
            </a:r>
            <a:r>
              <a:rPr lang="en-US" b="1" dirty="0" err="1" smtClean="0"/>
              <a:t>tyres</a:t>
            </a:r>
            <a:r>
              <a:rPr lang="en-US" b="1" dirty="0" smtClean="0"/>
              <a:t> before taking your car on a long trip</a:t>
            </a:r>
            <a:r>
              <a:rPr lang="en-US" b="1" dirty="0" smtClean="0"/>
              <a:t>.</a:t>
            </a:r>
            <a:endParaRPr lang="en-US" b="1" dirty="0" smtClean="0"/>
          </a:p>
          <a:p>
            <a:pPr lvl="0"/>
            <a:r>
              <a:rPr lang="th-TH" b="1" dirty="0" smtClean="0"/>
              <a:t>คุณควรตรวจน้ำมัน น้ำ และยาง ก่อนใช้รถเดินทางไกลทุก</a:t>
            </a:r>
            <a:r>
              <a:rPr lang="th-TH" b="1" dirty="0" smtClean="0"/>
              <a:t>ครั้ง</a:t>
            </a:r>
          </a:p>
          <a:p>
            <a:r>
              <a:rPr lang="en-US" b="1" dirty="0" smtClean="0"/>
              <a:t>There were no reports of  </a:t>
            </a:r>
            <a:r>
              <a:rPr lang="en-US" b="1" u="sng" dirty="0" smtClean="0"/>
              <a:t>serious</a:t>
            </a:r>
            <a:r>
              <a:rPr lang="en-US" b="1" dirty="0" smtClean="0"/>
              <a:t> injuries</a:t>
            </a:r>
            <a:r>
              <a:rPr lang="en-US" b="1" dirty="0" smtClean="0"/>
              <a:t>.</a:t>
            </a:r>
            <a:endParaRPr lang="en-US" b="1" dirty="0" smtClean="0"/>
          </a:p>
          <a:p>
            <a:pPr lvl="0"/>
            <a:r>
              <a:rPr lang="th-TH" b="1" dirty="0" smtClean="0"/>
              <a:t>ไม่มีรายงานว่ามีการบาดเจ็บ</a:t>
            </a:r>
            <a:r>
              <a:rPr lang="th-TH" b="1" dirty="0" smtClean="0"/>
              <a:t>สาหัส</a:t>
            </a:r>
          </a:p>
          <a:p>
            <a:r>
              <a:rPr lang="en-US" b="1" dirty="0" smtClean="0"/>
              <a:t>Why do you </a:t>
            </a:r>
            <a:r>
              <a:rPr lang="en-US" b="1" u="sng" dirty="0" smtClean="0"/>
              <a:t>waste</a:t>
            </a:r>
            <a:r>
              <a:rPr lang="en-US" b="1" dirty="0" smtClean="0"/>
              <a:t> your money on lottery tickets</a:t>
            </a:r>
            <a:r>
              <a:rPr lang="en-US" b="1" dirty="0" smtClean="0"/>
              <a:t>?</a:t>
            </a:r>
            <a:endParaRPr lang="en-US" b="1" dirty="0" smtClean="0"/>
          </a:p>
          <a:p>
            <a:pPr lvl="0"/>
            <a:r>
              <a:rPr lang="th-TH" b="1" dirty="0" smtClean="0"/>
              <a:t>ทำไมคุณจึงเสียเงินซื้อสลากกินแบ่ง</a:t>
            </a:r>
            <a:endParaRPr lang="en-US" b="1" dirty="0" smtClean="0"/>
          </a:p>
          <a:p>
            <a:r>
              <a:rPr lang="en-US" b="1" dirty="0" smtClean="0"/>
              <a:t>The </a:t>
            </a:r>
            <a:r>
              <a:rPr lang="en-US" b="1" dirty="0" smtClean="0"/>
              <a:t>government has promised to lower </a:t>
            </a:r>
            <a:r>
              <a:rPr lang="en-US" b="1" u="sng" dirty="0" smtClean="0"/>
              <a:t>taxes</a:t>
            </a:r>
            <a:r>
              <a:rPr lang="en-US" b="1" dirty="0" smtClean="0"/>
              <a:t> after the election</a:t>
            </a:r>
            <a:r>
              <a:rPr lang="en-US" b="1" dirty="0" smtClean="0"/>
              <a:t>.</a:t>
            </a:r>
            <a:endParaRPr lang="th-TH" b="1" dirty="0" smtClean="0"/>
          </a:p>
          <a:p>
            <a:r>
              <a:rPr lang="th-TH" b="1" dirty="0" smtClean="0"/>
              <a:t>รัฐบาล</a:t>
            </a:r>
            <a:r>
              <a:rPr lang="th-TH" b="1" dirty="0" smtClean="0"/>
              <a:t>สัญญาว่าจะลดภาษีหลังการเลือกตั้ง</a:t>
            </a:r>
            <a:endParaRPr lang="en-US" b="1" dirty="0" smtClean="0"/>
          </a:p>
          <a:p>
            <a:pPr lvl="0"/>
            <a:endParaRPr lang="en-US" b="1" dirty="0" smtClean="0"/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Passage 7 –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76</a:t>
            </a:r>
          </a:p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ตอบคำถาม 6 ข้อ พร้อมกัน</a:t>
            </a:r>
          </a:p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 1 ...แปลเนื้อเรื่องหน้า 76  เป็นไทย</a:t>
            </a:r>
          </a:p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... ทำแบบฝึกหัดข้อ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ใส่คำที่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pronouns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 3 คำใช้แทน</a:t>
            </a:r>
          </a:p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1...แปลสำนวนการใช้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bring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กับคำต่าง ๆ เป็นไทย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934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โมดูล">
  <a:themeElements>
    <a:clrScheme name="โมดูล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โมดูล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โมดูล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43</TotalTime>
  <Words>252</Words>
  <Application>Microsoft Office PowerPoint</Application>
  <PresentationFormat>นำเสนอทางหน้าจอ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6</vt:i4>
      </vt:variant>
    </vt:vector>
  </HeadingPairs>
  <TitlesOfParts>
    <vt:vector size="7" baseType="lpstr">
      <vt:lpstr>โมดูล</vt:lpstr>
      <vt:lpstr>THE FAULTY KETTLE</vt:lpstr>
      <vt:lpstr>ภาพนิ่ง 2</vt:lpstr>
      <vt:lpstr>ภาพนิ่ง 3</vt:lpstr>
      <vt:lpstr>ภาพนิ่ง 4</vt:lpstr>
      <vt:lpstr>ภาพนิ่ง 5</vt:lpstr>
      <vt:lpstr>ภาพนิ่ง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FAULTY KETTLE</dc:title>
  <dc:creator>User</dc:creator>
  <cp:lastModifiedBy>User</cp:lastModifiedBy>
  <cp:revision>10</cp:revision>
  <dcterms:created xsi:type="dcterms:W3CDTF">2015-01-14T05:16:52Z</dcterms:created>
  <dcterms:modified xsi:type="dcterms:W3CDTF">2015-01-14T06:00:11Z</dcterms:modified>
</cp:coreProperties>
</file>