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5" name="ชื่อเรื่องรอง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1" name="ตัวยึดวันที่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ยึดรูปภาพ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ตัวยึดชื่อเรื่อง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1" name="ตัวยึดข้อความ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7" name="ตัวยึดวันที่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E9B816D-83E8-43A6-A8CB-5C5EE0B3D5A9}" type="datetimeFigureOut">
              <a:rPr lang="th-TH" smtClean="0"/>
              <a:t>15/01/58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A80585C-02C2-4FA5-BF39-885DC14D060A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FAULTY KETTLE</a:t>
            </a:r>
            <a:endParaRPr lang="th-TH" dirty="0"/>
          </a:p>
        </p:txBody>
      </p:sp>
      <p:sp>
        <p:nvSpPr>
          <p:cNvPr id="23554" name="AutoShape 2" descr="data:image/jpeg;base64,/9j/4AAQSkZJRgABAQAAAQABAAD/2wCEAAkGBxQTEhUUEhQWFhUXGBwYGRYYFxccFxoXFhcYFxgYHRwYHCggHBomHhgXITEhJSkrLi8uGB8zODMsNygtLisBCgoKDg0OFw8QFywcHBwsNywsLCwsKywsLCwsLCw3LCwsLCwsLCwsLCwsKywsLCwsLDc3NywrNzcrKysrKywsK//AABEIAOQA3QMBIgACEQEDEQH/xAAcAAABBQEBAQAAAAAAAAAAAAAAAwQFBgcCAQj/xABLEAABAwIDBQQGBgcDCwUAAAABAgMRACEEEjEFBkFRYRMicYEHMlKRobEUQmKCwfAjM3KS0eHxQ3OyFRYkJVNjg5Oio8M0RGSz0v/EABoBAQEBAQEBAQAAAAAAAAAAAAABAgMEBQb/xAAgEQEAAgICAgMBAAAAAAAAAAAAARECAwRBITESUZET/9oADAMBAAIRAxEAPwDcaKKKAooooCiiigKKKKAooooCqn6SduPYPCh5gJJDiUqzAkZFBQ4EfWyjzq1zUFv1s/6RgMQ1bMWyUz7aO+n4pFBl6PSVjFgQloKkRHaXvGUhSyCDppW2p0r543CwPb4vDp+rnC1T7Lff/ADzr6HBoPaK8mvaAooooCiiigKKKKAooooCiiigKKKKAooooCiiigKKKKAooqJ3l3hYwLCn8QrKkWAF1LUdEJHFR/iTAFBJvOpSkqUQlIEkkwABqSToKz3afpRStw4fZeHXjnvaT3WE9Ss6jrYHnVSYVjN4XCp5Zw2zkK/VpIlZF4v66tJUe6mRAJrStmYTD4NoNYZsJQOCLkmPWUZlR6maliup2DtbFXxu0PoyT/Y4NIBE83TeffRiPRfgVIIdViHFkWdcfWpQPtAHuk+IIqzqddVolQHgaEYJZ1B9xoqmYX0XYNJHaPuOIBkoOQBQHAlN/dBqST6P8Mi+ExGLwpGnZYhZT5pXII6VYzstXX3Gmr2y3OAV5A08oiO12xhLpUztFofVUAziI6EdxXzNSOwfSPhMQstOKVhX0+sziB2agehPdPvnpVb27sXHyVMPYpB5DMpJ+6qfhVN2wvHPfo9oYJ18J9R9LC0PI4yhaUxyOUiLedLkaztL0h4NuyFKdP2Bb95UA+U1W8Z6VF/2TCR1Uoq+UVmjjKkeuFj9tJSrxKToelCTVF1c9JeNJsWkjkEfxJqc3M37fef7J4BeZJKMqQDmTcjW8pk/drKyunGz8eplxDrZhaFBST1HPodCORNBveI3kS3+sbdSOfZk/BMmqpjfSapL7iEMBaARkVKgpQKQbhQGVU5hB5VbN3N4GsYwHEETotBuULiSk9OIOhF692lu1h3pzNpBIiUwNeY0PmKCrYf0sMBQTiWXWT7WUqHmNfdNXjZm1GcQgOMOocQfrIII8DGh6G9ZpvDuk8wLIOLwvFoGH0dUE+uB7JIPjVMwr7mCcGJ2e+S2DCkkEDWS0+2fVPWxvaKD6Koqubl72NY9oqR3XEQHGjqgnQzxQYMK6Eag1Y6AooooCiiigKKKKAoopntfELbZWttBWtKZSkak/m/lQG0tqMsJzPOJQOpufAamsX9Ju0WNovMqadWUsgwnsypJUoglQg8gBJiIpzvWytK0nGIJW7ZBXJRreBokpABvfvaAC7cMgAzeeEW5R+HnRCWx973MM020lpEJ7uZSVAkAm5AVrUwjf/FfVQ1Mews3n+8qDGzi4sFegkmNTbTpePjU/htlt5BMqJNifhp4W8KUI/aHpEx6YCewFuLSjPh+ktyqH3p3hfxfZpeUO6ZSlAWlUkCZ7MybXjhV4XsNsxmSkxpN66f3ZbUO9pzBI+M60pWWtNwb5pjirET860fcXHOpZKGnglIUTBTmgnW7lzTtrddm4ClzYgFUmRAnvTJHWpPZmy0MggSZ1JJJkcSTelFnH07FcH0n/ht/xFVLePenGpVlzNKHPs458lVcge7mSn41WdrYPOoqyjy8iPP+NKGdbd2u+73ncgypMQDB/wCrWolGIsKtW8uy0ka3ggeBg/gB76pKWF3TxT+ZoHRfoGIqIexMGCYPjXAxg5j30Fr2Nt53DOdoyspVodCCNcqgbKHQ+UG9absD0qIVCcSgoPtolSfEoPeHkVVhicTS7WKoPrDZ+PafQFtLS4k8UkEeHQ9DeoDebc5nES4kFDsfrEWX4H2h0M1hewd4nsMsOMuFKuPJQ5KGhHjW27k78tY0BC4bfj1J7q41KJ/wm460Gf7vbPf2dtVguOISy4S2XCClCwoWbIFkrKgCkm0jW8HcQagN6NhN4hpaVpCkqEKTz6+NRm5G2FpUcDiVZnW05mXCbvMgxfm4iQFcwUniaC50UUUBRRRQFFFFAUUV5QQu+TDKsG99IAKEoKrxIWB3Cn7eaI6msnwiiUgHgOfHnfjrVu9KO1Mym8Kk2s45/wCNPwKvJNVvANXAHDXpNESOFYESrhefG1P8O0QrwIj8++9e4FAFyONvx+fwp7hgCbCOP41QulHdA1m8wI1kW4/yp80BadRbw5+FNJN5jW0TpXYVABCoGvjVC4AB/Pyr19y19PfSSXJE/ClWBJigcttDLl6R+YqGxuFgke6rCR43/MVFbUZEZv4z/KoKVtPBhYNoPhbrVOx+BjTVOnPwP5+ZnRnWL2i/HjNVjauHhR93560Fp9DreGVhVoDaO1S4S4SlJUoLMoMkTAAKfu1eMTsPDOCHMOysclNoPzFYnuvtb6DjkLNmnO6scMqiJPkYV5da3sGoql7W9FezHgYw/Yq9plRRH3R3D5pNZ5vJ6FsQ0CvBOh9I/s1wh3yV6ij45a3iig+PsQ04y4pt1Cm3E+shYIUPI09wGPKVBSSQQZBBggjQgjQ19Jb4bnYbaDeV9ELA7jqbOIPQ8U80mx+NfOW9O7b+zsQWXxM3bcHqOI9ocjwKToeYgkN59HW+QxrfZux26Bf/AHifbA58wPHjA43z2UoFLrPddbV2jSuAUNUH7KhKT0UawzYG11sOodbVC0GQfmDzBEgjkTX0fgsajG4RLqPrJmPZULKT5GRUD3YW1E4lht5FgtM5TqlQspB6pUCk+FSFUfcnEdlin8KT3XB9IbHIyEPAdJLavFaqvFUFFFFAUUUUBSeIdCEqUowlIJJ5ACSaUqrekPHZMN2YMKeVk+6O8r8B96gzt7EF95x5QutWaDwGiR5AAeVTGCayio/AM+qCOtWNlA4dZIjURY+P4Gqjlsga3I604YI42601ymeHj0p60kgCBPLwPOgXKtPx+dCcUNDa0gmLe+vQiJ59dOdul6TypV6x8BOsVQNvXAnrrr4Rw0p/g4zCOEn3j+lRqCkLCY4ameX5HlTvBuHtBGhEe4H+FBNA2ppj2syCPz8aXz8a5UJBmiqtjWikX51DbTwispURcHnNqndqA5qQWJTB42/PwqIzvbDEoJi6b+7X4Vrvoz239JwSMxlbX6JXM5QMp80x5g1m2NYgkQfw4/nzpz6K9pfR8erDqPdeGUftJlbZ92YeJFQbZRXgr2iioDfTdhraGGUw5Y+s25F23BoodOBHEEip+ig+QsRhXMO8tl0ZXG1FCh1HLmDqDxBBrW/Qlt3vuYVRssdogfaTAWPNMH7tNvT5u+ErZxqB6x7F2OYBU2o+QUknokVR9ytp9hi2HZ9VxM/sk5Vf9JNQbDt3/R8dhndAH0oPVGI/QwemZaFfdFaCKoXpQGVlTg1SgrHi33x8hV9SaD2iiiqCiiigKzXffE9ri8g0aSE/eV3lfNI8q0Z90ISpSjASConoBJrHdj476QVPn+0Upd/tKMfCgksC1f4U9QwowZkiAbQLwSR0gmu8Ozb407QLVUcqSALmOsTrpYA08bbsJ4GfgR+NJASNfw5cRfhS6Tag9UyCD1n8/wAqjMQkqdMXAF4nXUiwtAqU8Pz+b0kWZtPGdb2/PwoE8I0CCDbpxHC8G/AV200UrRyPTW2l70uhgZ88d6IBnpHK3LWu4unMeNvHhRT1CutcOrOnCuiK4VVRD7UbmPzaozEX0mp7HNSDUM6i9BAY8GdPz/WqrtlSmnmn0WUlQj9pBzo0q94vDE3qu7xbPKmV2uBmHim8fMVBtezcYl5pt1HquJSseChNOaovof2p2uB7Mm7Kyj7iu+k+F1J+7V6qKKKKKCpelbAB7ZWKEXQjtR4skOfJJHnXzfgzX1htvDhzDvIN8zS0x+0gj8a+TNnGyfAfKpI3/fZ7tNnIcN8+HJPm2CfnV7wipQg80g+8Cs13mdjYjB/+J/4RWmYZEISOSQPcKBSiiiqCiiiggN+ZOCeQlWUuJ7OeQVZR/dzVQNmMBkJbT3gSBmEADSxE1cN/cSAGwdAZNpurupGvLNVWOJRkSg5UurkkBQMWSSoTcxPvPIUsWAJCRJIAAkkkAAV464AJBmdI0quN5EQ4tZEEgDKFQSClKioJn3inKcyrd9IGq4sdZspMBNuhpYmPpQSLgRzURPuNc4nFJKQWlXkWEwRxHSonCpSCZAISSM517uouAAelPRiggggiSNLq/kPH+tPlKHbmKggRflxvw8aSVjeABB6nhUVjtoKQuVNurBFymyRE3sOvQVNYDsymYBPEXJHSwIipcq9YxJsD8PfpXjmNuAm/H3Rz8fjSDikJdBuEpUFAST3ouOFtLcxTTaOMb7VKyqdcvdV3VFJ5H1dZte3KpYuIuJ18KTWdOtNsJigtAWkmCkcAPhXTuIEE38Y+OlUe4nTX8+FVh7Erz5AnMq8FMxA41Ou4kGe8BbXQHwnU1X8diQtRyu5SUgJjukQZULcSRN7VbDnEoWlBKoGlxeJ58o507Z2IFpTnUAFXGkm1og8pMVVF7YwoSe0xXako0uRaBksmNbnXxilcLvmmHOzCjcE5vrd0JJSFeqmALagGpY79Gf8Aom1MTg1GykkCebcOIH7i1+6terBFY9bW08Liln9YUZjzCYacPhlUK3oVR7RRRQJYv1Ffsn5GvkTZ3qp8B8q+r948SGsJiHDYIZcVP7KFGvlXANWCRrAA8dKDbd4mp2fgmSPXZabj+87NH41poqhbdYCsZgcPqEqa/wCyC9P/AGxV9FB7RRRQFFFeGgy/0jYrtHS1ISEnUzCsiApSZGhurXWar+zMY1icEWw2UuXSlaykQ5OZKkrSASb3tIANN9p7wqL2KQUBWdayRaCSotibcExYalM1MYLZmFIZDaMsJOUmFIzEgjMJ9fjJM1KFRwLDjCu1bOZaVlMhClNkAQVZ9CJ6datuHxD7iUpd7RCfXU6pKrcgIi1zfrTZja+IUtaMzYSCUySAkRIhKtDN41mnO08ZiuyCG0GCFZ12IAIAITPMDwuYohUYFt9YIcW5E8oVFiSEkEDprbyp8kNNJuQMth3lcekm+o4VWt39orUpLIUEpB9UI7yxqRmGnjU4tWEC+zIUlRiQqYNx7Vpop7sp8uth2DlVPcBvYkXIHTh0oeSkC5y5tBmGoFhJEyOQ5a0k/iG2oQ24lKsoCUTcd4BJ8VXEeB50upJCpVkUBAzXkKItI5E1BzgGghF1gyTY2IPjcR510+wkygBPf9VJIN4V0sNLxao17Yb5bUntu7JXlykDvklUnxNd7Hxr6gkgIAFoIX3sogGTIF4vB0pQsuzcIoISkqCe6AACTEcBIFKOItClEE9QBf5iltnKUptOeMxGg669a5eSgiFWjqZmqIbE2JTMge6qvt9oCOIOtrVbMe0Ek5TI6xVV20oAgnQ2PnxoKdj8FeU+6o36UplYI0UIUIF48asK1lOZPK4/DyqMxyEmCsEjx0NT2RNH22NoNvYVvJOdDlzGiVpPH9oJr6B3fxvbYZh3220KPiUifjNYRsbZjSsPiQIzdipSL/WbHaD/AAx51qnokxnabNbEyW1LQf3s4+ChTGK7WZifS50UUVpFO9LeN7LZWJ5uBLQ/4qwk/wDSVHyrENycF22NwzftOoJ/ZQc6vgk1oPp82pbDYUHUqfWJ4JHZonoczh+5VM3IxJwyncXAPYN2BtK3TkAnnGeg1rZB7fay16hltR+84QhHwS7V4qh+iNC14VeKdELxDhIHJtvuJA5ic5n7VXygKKKKApntfEdmw4v2UKPmAYp5Vb9ImK7PAPH2sqf3lgH4TQY9jSiXnEmSYA5giZM8eFR7JVbvG45mkWwSByKifkB8jTlZk8KiHWzyhGdxU2ECI1IIFqs2CadfRleWpAUJ7JIAK0mSDJ9UG/C9VJLmUCQCDJjw/DpViwu2Q6jIM3bLMJg5UJIuJOpGtgZOlBL7F2ewkJ7JJzQSpawDa+h5noKk3tnlzL3RlzEQtMjLxgTObQedcYULaaGZKCYA7swegkT/AEp820VXAi37vKf6moqAxWxGWnVOrCVAwAlKcoQbAECfXJGo4nSmuD2gnOtGIcIBHdbKFQkD3kkjjfpVo21hUFkKOYkanLcXN4I0FzfW1Qf+b+FUCW85IvnBkZtIOZQ6culLjscYRCVvFsLDiQCU5SYEmzZMmQBUy5gFJEpTlWABKQCQItYWt4V3g9noBClKPbEH9INQlPMBOkACIpRrFu98ykpA7qxAgW1gxmykcOHWwKbCYUGcuYqWPWVBEnp00AFP1NKOqZT1Hw8aT2Xh1BJVmkEyIjjzmY8LU6dMRfX+s1REbWbAR3UwOPP56VTNttSJ5X91XfaLpn1CZ91vKaq21WBotJCTNtPjQUd+Aq3GksVh5Rbifdwp5j2xJ5DS9eYNCCDnVFRExuXslCMylKJ7madAIIzDzEg9CasnoMeKW8SwdW1pPmQUH4t1nq8fCSjOUyoyABEG45Wm0Xq7ei1/LtTFI4OIK/PMhX/kNWBrteGvapfpW3i+iYFQQYeflpuNQCO+v7qZjqU1VYxvvtj6Zj33gZRm7Nv+7b7oI6KOZf36XxeGWMLhcI3+uxjocI+yT2bM9NV+E1HbtbJ+kPNtCyTdZ4JaSJcV0hIMdSK0P0Z4P6dtJ/aBTDDH6LDiLTlyiP2W/wD7OlBq2yMAhhhtlsQhtCUJ8EgD8KeUUUBRRRQFUn0slX0NKUCSXQcvEhKFkx1Fj5VdqoPpedCMOys5gO1y5kiSlRSVJULi/dPHjQZB9JlSE5FTGgFySSrTXiK8XixJ1B5EVdNmb3MhI7bELVYXWwJv1QSajNu7a2c8ZSlxS9MyElM+Oax91S0o12UlbiFdlYRlItofKfOrju+3mwxaywASlSSNZHeM+JsTeqVuo0S/nSrKlMkgHWASEmLVfdnuJLUJNlKI5XPeJ980nwHOFXYISmye7BkjTQmfDxNIuYBpc50OAqIhWawJ4JOaBYHrBrpvEJSFdwELzgJvqjKSVHibj3VOLweYIWkwkpVI4SPV16EyOPlWbaJYZKwYSAUwbG/d0idFa8fDhS7WFS1cNhSiZiQAAOJnUj+VSODbKkgyB4D+NLsokmTcT7r0Ed9HK1HMAONjIg/jrSb+zFFOsiCCBlhSSRZVuQjWprsYvPIUoUxF6tCuYEJTmywECIMHJEWTBjgOGmlD2LC7IuRy+PHTT+tTDyLQSYPdP3iYiNDcVVkbSw7JcEwlJQFKIMjOhZHK3doJMAgEHUQR4a++q9vOEm4kHlfT3UnsnedtxQyqspRA19kq/D50vtHHNFpUqiAqDFzlJ4/nSqjPcSi5ifOaQDB4U4ViQVEyI86cNYpE6/CaMmLWzMxST8iflVk3KUW9ssgmc7ZTMQLNqtHiim6cWhYCUFSSDJIAvHDoKa7Q28lnaWGfyCGkplCLSCVi08YVOtIVvbiwkEkgACSToALk183b+bxnH4xTiT+hR3GR9gG6/FRv4ZRwq0ekP0kpxLP0bCJcSlz9atQAOXi2ACdeJ5W41TdgYBshb+J/9KxBc/3ijdDA6q48k+IqqftYZxrDIw7InGbRhCU8UYWdTy7QjMfsJnhW8bq7CRgsK1h27hCbq4qWbrWfEkmqb6L933FrXtTGCH8QP0SP9kwYygDhIAjkmNMxFaTQFFFFAUUUUBUbvDshvFsLYdEpWPMEXSodQakqKD5l3r3bewS+zcBIMhDgHdWmZEclDinh4XqtYltbasrgKVWMHkdDFfWm0tnNPoLbyErQdUqEjoeh6isy9KW6+Dw2D7ZSXVBKkoSM6SU5zFlrBWQIFs9Bn+4+0koVlVoVpzEmISe6TfTjetNwmDSlppIUlR45VAj1TeRWKYdxhCgpDzg5hTYPkYNxVy2VvmwyiAsK+z2bgIB1glQEdL61mReMCz2gABuEOCPtKQiPkan9jYzOUIOgTm+BBrPcBvlhZT38nOAU6CASbyfO95FzVjw2+OCSElOIw+ccVKWBHG2TjJP41FXnZ/q+BI9xilAgBc8Zj3j+tUvC75YNP/vsNJMn9LGszqm9P0b84HU43Cz/AHo4CkC2BNz4j5CuzVURv7gOONwv/NH8K7Rv1gSLYzDf82fwrVidxSo9x94BI+VZVt5ec7WKh3UsMx0WLpPxVVuf3xwxBnF4YzIgKUqx0ju28IPjVOxm2cMkPy79ID91piIyju5ZRCj0MDlFS0V3cpBUUcg7flBbKfx+XOpTeLaDSWltlZDoJ7uU3zLWTflCgfKmTG9LTLRbZaKcxOYqSCTmifUWOAA6ZRyFV7bm0g6sLLiSSIKQ2tGUDQXUoHyoBGIsBSyXleFR7eMZA7xcJ+ykR7yqkU7acSZbCByJSCfOSR8DVRasFhw2jtsQYQNJ1Wr2EDQq+A41XX8WXnVOK4nyHAJHQC1M8RiXXlZnlqUdLnQchwA6AAVIbJ2ct6cpShtAlx1dm208yeJj6ov4a0UpsnZqsQ4QCEpSMzjqvUabGq1H5DUmr7uXu6naLja8hTszCqPYtqF8S8D3nl8xOv7ukim26W6/+UQENhbWzEKlbhlL2NcTxt6rQ+A0vJTtWFwyG0JQ2kJQkBKUpACUpAgAAaAVQqBXtFFAUUUUBRRRQFE14oxTJnEE94mx0HT+NYy2RjMRPaxFn1Z56dh/qpX981/irQG3ARIqgenUf6qX/etf4xW0fOYpRNcClGxUDlpNKZa5bpSik1Ckinjw58Kntm4FIzLWguFKQsNDSCQlHaHgDM8gkEk3AK30U4lF8Y32il5RhxmQ2EiSSAEhGVMTYGIJnjRFaSKfYYU9Tsdnsyo4trOnVABOosE+0ZOo0jnYOW8AwIAxWaVBNmjEQCVXXoCYvEwSNKDxlFKLTT5/DMtqyB0uxIKmwnJIJHdJJzAiD5+5m5QRz6aYvJqQfqPfoGqhNOcFhVLOVAlXLw1NNnKuPo13ZTj3XG1OuNFDeYLbiZKkpIvqMpUPdQRyMA00QH1FbhsnDsgqcUeAMXHwPjWlbs+j17EhC9opDOHQczeAbNjxBeI1P2flcVdt1dyMHgB+ga/SH1nlnM6rn3joOiYFWSqOGWgkBKQAkCAAAAANAANBXdFFAUUUUBRRRQeTRNQu0dpQ6EDRMT4m/wAqkA+fKvJjzNeWeWEe8W5wmIift7j1d2PaIHlx+ANMXzw4CusQ+e0TOn40niCAYtrb514OXyIyuY68OuGFOmH8prHPStvNjHlLwbzSGWcwUmJUXEpV3VhdhBjQAQbGtbJ51X98d2k45oDNldbktq+rJF0q+yYFxcR4g74fMusck2a+3z59AV0NdIwixw+NTeJwS2lqbdSUrSYKTwP8OtCG6+s4IpLSuR+FKJbPL5RUulmlUsUEK8laipRBlRJPUkyfjSbaHEk5cwkFJjilQhQ8CLVYRh67ThelEtWUYVfsmnjLSuINTycLXYwdFRzRr1SxUkMDXn0KghHUE6A00cwyjwqynCUirD0RW/8AJqzy+NW/cjehezDHYNOpV6ygnK/EzGf6wB0SoeYqPLcUg8Ko+id3N4mMa12mHXmEwpJELQqJyqTwPXQ8Cal6+Y9g7ZdwT6X2TcWUn6q0TdCvwPA3r6P2PtJGIZbeaMocSFDnfgeRBkEcxRT2iiigKKKKAooooKBtPF/6Q6Cfrke634VO7GxoWnKTcaVW9+9kutOKxLQCm1QViQClVhN9QbaXk1UEbYfB7hyActffHyr8xno2aeROf3P7D2ZbMP5xEtbx6SEzyvVI29tcqxCVpNm1gC9ranzvPSo/DbZeJutckQe8bj89KjcfjAghEaiZPy51jbeWfjtx/pFNHe2kykwXEzymflSmHxCViUqCo5EH5Vmf0ibA/nlUzsHZb61BaJbAglapAI5D2vDrXLDVOM3DpG2+kzvduonGozIhOIQO4o2Ck+wrpxB4eBrIcS0ppam3ElK0HKpJ1BFby7thlowpQzfE8gBqao/pK2S5iS26xg3y7opaUWU3FgRrmBiLaTPCvu8Tf8ojH3LnswryoLblLpXSZ2HjE2VhXx4tL/hXKsG+n1mXB4oI+dfRcTsOClW3aji257Ch40IUv2T+fOiJhLgpVCxUSlSvZNLtlXsq91BKIWK7zCmTbbh0Qv8AdNOG8G8rRpw/d/nQDihTVYp6rZGI/wBg7+7/ADpL/I+J4Yd4/cUflREW6Kau1N/5u4xRthH/ADQofEilEblbRVphFfeW2n5qqqqTprXfQbtEqYfYJ/VrC09EugyP3kKP3qrjHotx6z3uwbHValH3JSR8au+4e4S8A6p1WJLhUnKW0oytm8gmSSSLxpqaKvVFFFAUUUUBRRRQRW3dht4pKUulcJMgJVF9JNr/AM6gP8xMOFWU770f/iiivJvwxmbmFcI3Ew5UJceI1IzIgx4In3GoXeXdxplC1pKzlVlAUQRB8p+PCiivLs14/H0LrsPd3DtNDK2CVAKUpQBUTHPh5RTxexWTqk+S1j5Koor3Rp1zjF4x+FzD3B7FYaOZtpIV7USr94yfjT6KKK644xEVEUTNiK9oorSCvIoooCKIoooPaKKKAryK9ooCiiigKKKKAooooCiiigKKKKD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42862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142852"/>
            <a:ext cx="8501122" cy="657229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II. 	UNDERSTANDING VOCABULARY  (P.77)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/>
              <a:t>1.  e		</a:t>
            </a:r>
            <a:endParaRPr lang="en-US" sz="3200" dirty="0" smtClean="0"/>
          </a:p>
          <a:p>
            <a:r>
              <a:rPr lang="en-US" sz="3200" dirty="0" smtClean="0"/>
              <a:t>2</a:t>
            </a:r>
            <a:r>
              <a:rPr lang="en-US" sz="3200" dirty="0" smtClean="0"/>
              <a:t>.  g		</a:t>
            </a:r>
            <a:endParaRPr lang="en-US" sz="3200" dirty="0" smtClean="0"/>
          </a:p>
          <a:p>
            <a:r>
              <a:rPr lang="en-US" sz="3200" dirty="0" smtClean="0"/>
              <a:t>3</a:t>
            </a:r>
            <a:r>
              <a:rPr lang="en-US" sz="3200" dirty="0" smtClean="0"/>
              <a:t>.  </a:t>
            </a:r>
            <a:r>
              <a:rPr lang="en-US" sz="3200" dirty="0" err="1" smtClean="0"/>
              <a:t>i</a:t>
            </a:r>
            <a:r>
              <a:rPr lang="en-US" sz="3200" dirty="0" smtClean="0"/>
              <a:t>		</a:t>
            </a:r>
            <a:endParaRPr lang="en-US" sz="3200" dirty="0" smtClean="0"/>
          </a:p>
          <a:p>
            <a:r>
              <a:rPr lang="en-US" sz="3200" dirty="0" smtClean="0"/>
              <a:t>4</a:t>
            </a:r>
            <a:r>
              <a:rPr lang="en-US" sz="3200" dirty="0" smtClean="0"/>
              <a:t>.  f		</a:t>
            </a:r>
            <a:endParaRPr lang="en-US" sz="3200" dirty="0" smtClean="0"/>
          </a:p>
          <a:p>
            <a:r>
              <a:rPr lang="en-US" sz="3200" dirty="0" smtClean="0"/>
              <a:t>5</a:t>
            </a:r>
            <a:r>
              <a:rPr lang="en-US" sz="3200" dirty="0" smtClean="0"/>
              <a:t>.  j</a:t>
            </a:r>
          </a:p>
          <a:p>
            <a:r>
              <a:rPr lang="en-US" sz="3200" dirty="0" smtClean="0"/>
              <a:t>6.  b		</a:t>
            </a:r>
            <a:endParaRPr lang="en-US" sz="3200" dirty="0" smtClean="0"/>
          </a:p>
          <a:p>
            <a:r>
              <a:rPr lang="en-US" sz="3200" dirty="0" smtClean="0"/>
              <a:t>7</a:t>
            </a:r>
            <a:r>
              <a:rPr lang="en-US" sz="3200" dirty="0" smtClean="0"/>
              <a:t>.  h		</a:t>
            </a:r>
            <a:endParaRPr lang="en-US" sz="3200" dirty="0" smtClean="0"/>
          </a:p>
          <a:p>
            <a:r>
              <a:rPr lang="en-US" sz="3200" dirty="0" smtClean="0"/>
              <a:t>8</a:t>
            </a:r>
            <a:r>
              <a:rPr lang="en-US" sz="3200" dirty="0" smtClean="0"/>
              <a:t>.  a		</a:t>
            </a:r>
            <a:endParaRPr lang="en-US" sz="3200" dirty="0" smtClean="0"/>
          </a:p>
          <a:p>
            <a:r>
              <a:rPr lang="en-US" sz="3200" dirty="0" smtClean="0"/>
              <a:t>9</a:t>
            </a:r>
            <a:r>
              <a:rPr lang="en-US" sz="3200" dirty="0" smtClean="0"/>
              <a:t>.  c		</a:t>
            </a:r>
            <a:endParaRPr lang="en-US" sz="3200" dirty="0" smtClean="0"/>
          </a:p>
          <a:p>
            <a:r>
              <a:rPr lang="en-US" sz="3200" dirty="0" smtClean="0"/>
              <a:t>10</a:t>
            </a:r>
            <a:r>
              <a:rPr lang="en-US" sz="3200" dirty="0" smtClean="0"/>
              <a:t>.  </a:t>
            </a:r>
            <a:r>
              <a:rPr lang="en-US" sz="3200" dirty="0" smtClean="0"/>
              <a:t>d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142852"/>
            <a:ext cx="8001056" cy="657229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III</a:t>
            </a:r>
            <a:r>
              <a:rPr lang="en-US" sz="2800" b="1" dirty="0" smtClean="0">
                <a:solidFill>
                  <a:srgbClr val="FF0000"/>
                </a:solidFill>
              </a:rPr>
              <a:t>.	UNDERSTANDING THE MAIN IDEA  </a:t>
            </a:r>
            <a:r>
              <a:rPr lang="th-TH" sz="2800" b="1" dirty="0" smtClean="0">
                <a:solidFill>
                  <a:srgbClr val="FF0000"/>
                </a:solidFill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P.77</a:t>
            </a:r>
            <a:r>
              <a:rPr lang="th-TH" sz="2800" b="1" dirty="0" smtClean="0">
                <a:solidFill>
                  <a:srgbClr val="FF0000"/>
                </a:solidFill>
              </a:rPr>
              <a:t>)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1.c(</a:t>
            </a:r>
            <a:r>
              <a:rPr lang="th-TH" sz="2800" b="1" dirty="0" smtClean="0">
                <a:solidFill>
                  <a:srgbClr val="C00000"/>
                </a:solidFill>
              </a:rPr>
              <a:t>เรื่องนี้กล่าวถึงการที่ </a:t>
            </a:r>
            <a:r>
              <a:rPr lang="en-US" sz="2800" b="1" dirty="0" smtClean="0">
                <a:solidFill>
                  <a:srgbClr val="C00000"/>
                </a:solidFill>
              </a:rPr>
              <a:t>Mrs. Murray </a:t>
            </a:r>
            <a:r>
              <a:rPr lang="th-TH" sz="2800" b="1" dirty="0" smtClean="0">
                <a:solidFill>
                  <a:srgbClr val="C00000"/>
                </a:solidFill>
              </a:rPr>
              <a:t>ฟ้องร้อง</a:t>
            </a:r>
            <a:r>
              <a:rPr lang="th-TH" sz="2800" b="1" dirty="0" smtClean="0">
                <a:solidFill>
                  <a:srgbClr val="C00000"/>
                </a:solidFill>
              </a:rPr>
              <a:t>เรียกค่าชดเชยจากการได้รับบาดเจ็บใน</a:t>
            </a:r>
            <a:r>
              <a:rPr lang="th-TH" sz="2800" b="1" dirty="0" smtClean="0">
                <a:solidFill>
                  <a:srgbClr val="C00000"/>
                </a:solidFill>
              </a:rPr>
              <a:t>สถานที่ทำ</a:t>
            </a:r>
            <a:r>
              <a:rPr lang="th-TH" sz="2800" b="1" dirty="0" smtClean="0">
                <a:solidFill>
                  <a:srgbClr val="C00000"/>
                </a:solidFill>
              </a:rPr>
              <a:t>การของรัฐบาล  แต่ถึงจะชนะก็เป็นที่วิพากษ์วิจารณ์ว่าค่าชดเชยมากเกินไป ดังนั้นตัวเลือก </a:t>
            </a:r>
            <a:r>
              <a:rPr lang="en-US" sz="3200" b="1" dirty="0" smtClean="0">
                <a:solidFill>
                  <a:srgbClr val="C00000"/>
                </a:solidFill>
              </a:rPr>
              <a:t>c </a:t>
            </a:r>
            <a:r>
              <a:rPr lang="th-TH" sz="3200" b="1" dirty="0" smtClean="0">
                <a:solidFill>
                  <a:srgbClr val="C00000"/>
                </a:solidFill>
              </a:rPr>
              <a:t>จึง</a:t>
            </a:r>
            <a:r>
              <a:rPr lang="th-TH" sz="3200" b="1" dirty="0" smtClean="0">
                <a:solidFill>
                  <a:srgbClr val="C00000"/>
                </a:solidFill>
              </a:rPr>
              <a:t>เป็นความคิดหลัก</a:t>
            </a:r>
            <a:r>
              <a:rPr lang="en-US" sz="32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2.  </a:t>
            </a:r>
            <a:r>
              <a:rPr lang="en-US" sz="3200" b="1" dirty="0" smtClean="0">
                <a:solidFill>
                  <a:srgbClr val="FFC000"/>
                </a:solidFill>
              </a:rPr>
              <a:t>c(</a:t>
            </a:r>
            <a:r>
              <a:rPr lang="th-TH" sz="3200" b="1" dirty="0" smtClean="0">
                <a:solidFill>
                  <a:srgbClr val="FFC000"/>
                </a:solidFill>
              </a:rPr>
              <a:t>ในเรื่องนี้กล่าวถึงความคิดเห็นที่ขัดแย้งกัน </a:t>
            </a:r>
            <a:r>
              <a:rPr lang="en-US" sz="3200" b="1" dirty="0" err="1" smtClean="0">
                <a:solidFill>
                  <a:srgbClr val="FFC000"/>
                </a:solidFill>
              </a:rPr>
              <a:t>Mrs</a:t>
            </a:r>
            <a:r>
              <a:rPr lang="en-US" sz="3200" b="1" dirty="0" smtClean="0">
                <a:solidFill>
                  <a:srgbClr val="FFC000"/>
                </a:solidFill>
              </a:rPr>
              <a:t> Murray  </a:t>
            </a:r>
            <a:r>
              <a:rPr lang="th-TH" sz="3200" b="1" dirty="0" smtClean="0">
                <a:solidFill>
                  <a:srgbClr val="FFC000"/>
                </a:solidFill>
              </a:rPr>
              <a:t>คิดว่าตนสมควรได้รับค่าชดเชย เพราะบาดเจ็บจนต้องจ้างคนมาช่วยทำงานบ้าน </a:t>
            </a:r>
            <a:r>
              <a:rPr lang="en-US" sz="3200" b="1" dirty="0" smtClean="0">
                <a:solidFill>
                  <a:srgbClr val="FFC000"/>
                </a:solidFill>
              </a:rPr>
              <a:t>  </a:t>
            </a:r>
            <a:r>
              <a:rPr lang="th-TH" sz="3200" b="1" dirty="0" smtClean="0">
                <a:solidFill>
                  <a:srgbClr val="FFC000"/>
                </a:solidFill>
              </a:rPr>
              <a:t>ฝ่ายสื่อมวลชนก็มองว่าค่าชดเชยมากเกินไป ไม่ควรนำภาษีของประชาชนมาจ่ายในสิ่งที่ไม่ควรจ่าย ประเด็นที่จะต้องคิด คือ  ควรจ่ายค่าชดเชยหรือไม่  </a:t>
            </a:r>
            <a:r>
              <a:rPr lang="en-US" sz="3200" b="1" dirty="0" smtClean="0">
                <a:solidFill>
                  <a:srgbClr val="FFC000"/>
                </a:solidFill>
              </a:rPr>
              <a:t>c </a:t>
            </a:r>
            <a:r>
              <a:rPr lang="th-TH" sz="3200" b="1" dirty="0" smtClean="0">
                <a:solidFill>
                  <a:srgbClr val="FFC000"/>
                </a:solidFill>
              </a:rPr>
              <a:t>จึงเป็นตัวเลือกที่สอดคล้องกับประเด็นและสมควรจะเป็น </a:t>
            </a:r>
            <a:r>
              <a:rPr lang="en-US" sz="3200" b="1" dirty="0" smtClean="0">
                <a:solidFill>
                  <a:srgbClr val="FFC000"/>
                </a:solidFill>
              </a:rPr>
              <a:t>title </a:t>
            </a:r>
            <a:r>
              <a:rPr lang="th-TH" sz="3200" b="1" dirty="0" smtClean="0">
                <a:solidFill>
                  <a:srgbClr val="FFC000"/>
                </a:solidFill>
              </a:rPr>
              <a:t>ของบทอ่านนี้มากที่สุด</a:t>
            </a:r>
            <a:r>
              <a:rPr lang="en-US" sz="3200" b="1" dirty="0" smtClean="0">
                <a:solidFill>
                  <a:srgbClr val="FFC000"/>
                </a:solidFill>
              </a:rPr>
              <a:t>)</a:t>
            </a:r>
          </a:p>
          <a:p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142852"/>
            <a:ext cx="8001056" cy="6572296"/>
          </a:xfrm>
        </p:spPr>
        <p:txBody>
          <a:bodyPr>
            <a:normAutofit fontScale="85000" lnSpcReduction="10000"/>
          </a:bodyPr>
          <a:lstStyle/>
          <a:p>
            <a:r>
              <a:rPr lang="en-US" sz="2800" b="1" dirty="0" smtClean="0">
                <a:solidFill>
                  <a:srgbClr val="92D050"/>
                </a:solidFill>
              </a:rPr>
              <a:t>IV.UNDERSTANDING </a:t>
            </a:r>
            <a:r>
              <a:rPr lang="en-US" sz="2800" b="1" dirty="0" smtClean="0">
                <a:solidFill>
                  <a:srgbClr val="92D050"/>
                </a:solidFill>
              </a:rPr>
              <a:t>DETAILS</a:t>
            </a:r>
          </a:p>
          <a:p>
            <a:r>
              <a:rPr lang="en-US" sz="2800" b="1" dirty="0" err="1" smtClean="0">
                <a:solidFill>
                  <a:srgbClr val="00B050"/>
                </a:solidFill>
              </a:rPr>
              <a:t>A.Multiple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</a:rPr>
              <a:t>choice  (P.78-79)</a:t>
            </a:r>
          </a:p>
          <a:p>
            <a:r>
              <a:rPr lang="en-US" sz="2800" b="1" dirty="0" smtClean="0">
                <a:solidFill>
                  <a:srgbClr val="00B0F0"/>
                </a:solidFill>
              </a:rPr>
              <a:t>1.  </a:t>
            </a:r>
            <a:r>
              <a:rPr lang="en-US" sz="2800" b="1" dirty="0" smtClean="0">
                <a:solidFill>
                  <a:srgbClr val="00B0F0"/>
                </a:solidFill>
              </a:rPr>
              <a:t>b(</a:t>
            </a:r>
            <a:r>
              <a:rPr lang="th-TH" sz="2800" b="1" dirty="0" smtClean="0">
                <a:solidFill>
                  <a:srgbClr val="00B0F0"/>
                </a:solidFill>
              </a:rPr>
              <a:t>จากข้อความในบรรทัดที่</a:t>
            </a:r>
            <a:r>
              <a:rPr lang="en-US" sz="2800" b="1" dirty="0" smtClean="0">
                <a:solidFill>
                  <a:srgbClr val="00B0F0"/>
                </a:solidFill>
              </a:rPr>
              <a:t> 2-5  </a:t>
            </a:r>
            <a:r>
              <a:rPr lang="th-TH" sz="2800" b="1" dirty="0" smtClean="0">
                <a:solidFill>
                  <a:srgbClr val="00B0F0"/>
                </a:solidFill>
              </a:rPr>
              <a:t>ที่ว่า</a:t>
            </a:r>
            <a:r>
              <a:rPr lang="en-US" sz="2800" b="1" dirty="0" smtClean="0">
                <a:solidFill>
                  <a:srgbClr val="00B0F0"/>
                </a:solidFill>
              </a:rPr>
              <a:t>... she was making tea… the accident happened in a government office… the government should have had a technician check the kettle…  </a:t>
            </a:r>
            <a:r>
              <a:rPr lang="th-TH" sz="2800" b="1" dirty="0" smtClean="0">
                <a:solidFill>
                  <a:srgbClr val="00B0F0"/>
                </a:solidFill>
              </a:rPr>
              <a:t>พอ</a:t>
            </a:r>
            <a:r>
              <a:rPr lang="th-TH" sz="2800" b="1" dirty="0" smtClean="0">
                <a:solidFill>
                  <a:srgbClr val="00B0F0"/>
                </a:solidFill>
              </a:rPr>
              <a:t>สรุปได้ว่า</a:t>
            </a:r>
            <a:r>
              <a:rPr lang="en-US" sz="2800" b="1" dirty="0" smtClean="0">
                <a:solidFill>
                  <a:srgbClr val="00B0F0"/>
                </a:solidFill>
              </a:rPr>
              <a:t>  </a:t>
            </a:r>
            <a:r>
              <a:rPr lang="th-TH" sz="2800" b="1" dirty="0" smtClean="0">
                <a:solidFill>
                  <a:srgbClr val="00B0F0"/>
                </a:solidFill>
              </a:rPr>
              <a:t>มือของ </a:t>
            </a:r>
            <a:r>
              <a:rPr lang="en-US" sz="2800" b="1" dirty="0" err="1" smtClean="0">
                <a:solidFill>
                  <a:srgbClr val="00B0F0"/>
                </a:solidFill>
              </a:rPr>
              <a:t>Mrs</a:t>
            </a:r>
            <a:r>
              <a:rPr lang="en-US" sz="2800" b="1" dirty="0" smtClean="0">
                <a:solidFill>
                  <a:srgbClr val="00B0F0"/>
                </a:solidFill>
              </a:rPr>
              <a:t> Murray </a:t>
            </a:r>
            <a:r>
              <a:rPr lang="th-TH" sz="2800" b="1" dirty="0" smtClean="0">
                <a:solidFill>
                  <a:srgbClr val="00B0F0"/>
                </a:solidFill>
              </a:rPr>
              <a:t>ไหม้ในขณะที่</a:t>
            </a:r>
            <a:r>
              <a:rPr lang="en-US" sz="2800" b="1" dirty="0" smtClean="0">
                <a:solidFill>
                  <a:srgbClr val="00B0F0"/>
                </a:solidFill>
              </a:rPr>
              <a:t>... she was using a kettle in an office)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2.  </a:t>
            </a:r>
            <a:r>
              <a:rPr lang="en-US" sz="2800" b="1" dirty="0" smtClean="0">
                <a:solidFill>
                  <a:srgbClr val="0070C0"/>
                </a:solidFill>
              </a:rPr>
              <a:t>c(</a:t>
            </a:r>
            <a:r>
              <a:rPr lang="th-TH" sz="2800" b="1" dirty="0" smtClean="0">
                <a:solidFill>
                  <a:srgbClr val="0070C0"/>
                </a:solidFill>
              </a:rPr>
              <a:t>บรรทัดที่ </a:t>
            </a:r>
            <a:r>
              <a:rPr lang="en-US" sz="2800" b="1" dirty="0" smtClean="0">
                <a:solidFill>
                  <a:srgbClr val="0070C0"/>
                </a:solidFill>
              </a:rPr>
              <a:t>4-5 </a:t>
            </a:r>
            <a:r>
              <a:rPr lang="th-TH" sz="2800" b="1" dirty="0" smtClean="0">
                <a:solidFill>
                  <a:srgbClr val="0070C0"/>
                </a:solidFill>
              </a:rPr>
              <a:t>ซึ่งกล่าวว่า </a:t>
            </a:r>
            <a:r>
              <a:rPr lang="en-US" sz="2800" b="1" dirty="0" smtClean="0">
                <a:solidFill>
                  <a:srgbClr val="0070C0"/>
                </a:solidFill>
              </a:rPr>
              <a:t>“She said the government should have had a technician check </a:t>
            </a:r>
            <a:r>
              <a:rPr lang="en-US" sz="2800" b="1" dirty="0" smtClean="0">
                <a:solidFill>
                  <a:srgbClr val="0070C0"/>
                </a:solidFill>
              </a:rPr>
              <a:t>the </a:t>
            </a:r>
            <a:r>
              <a:rPr lang="en-US" sz="2800" b="1" dirty="0" smtClean="0">
                <a:solidFill>
                  <a:srgbClr val="0070C0"/>
                </a:solidFill>
              </a:rPr>
              <a:t>kettle and repair it.”  </a:t>
            </a:r>
            <a:r>
              <a:rPr lang="th-TH" sz="2800" b="1" dirty="0" smtClean="0">
                <a:solidFill>
                  <a:srgbClr val="0070C0"/>
                </a:solidFill>
              </a:rPr>
              <a:t>แสดงว่า </a:t>
            </a:r>
            <a:r>
              <a:rPr lang="en-US" sz="2800" b="1" dirty="0" smtClean="0">
                <a:solidFill>
                  <a:srgbClr val="0070C0"/>
                </a:solidFill>
              </a:rPr>
              <a:t>‘kettle’ </a:t>
            </a:r>
            <a:r>
              <a:rPr lang="th-TH" sz="2800" b="1" dirty="0" smtClean="0">
                <a:solidFill>
                  <a:srgbClr val="0070C0"/>
                </a:solidFill>
              </a:rPr>
              <a:t>เป็นของ </a:t>
            </a:r>
            <a:r>
              <a:rPr lang="en-US" sz="2800" b="1" dirty="0" smtClean="0">
                <a:solidFill>
                  <a:srgbClr val="0070C0"/>
                </a:solidFill>
              </a:rPr>
              <a:t>‘the government’)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3.  a	(</a:t>
            </a:r>
            <a:r>
              <a:rPr lang="th-TH" sz="2800" b="1" dirty="0" smtClean="0">
                <a:solidFill>
                  <a:srgbClr val="002060"/>
                </a:solidFill>
              </a:rPr>
              <a:t>การที่ </a:t>
            </a:r>
            <a:r>
              <a:rPr lang="en-US" sz="2800" b="1" dirty="0" err="1" smtClean="0">
                <a:solidFill>
                  <a:srgbClr val="002060"/>
                </a:solidFill>
              </a:rPr>
              <a:t>Mrs</a:t>
            </a:r>
            <a:r>
              <a:rPr lang="en-US" sz="2800" b="1" dirty="0" smtClean="0">
                <a:solidFill>
                  <a:srgbClr val="002060"/>
                </a:solidFill>
              </a:rPr>
              <a:t> Murray  </a:t>
            </a:r>
            <a:r>
              <a:rPr lang="th-TH" sz="2800" b="1" dirty="0" smtClean="0">
                <a:solidFill>
                  <a:srgbClr val="002060"/>
                </a:solidFill>
              </a:rPr>
              <a:t>กล่าวว่า </a:t>
            </a:r>
            <a:r>
              <a:rPr lang="en-US" sz="2800" b="1" dirty="0" smtClean="0">
                <a:solidFill>
                  <a:srgbClr val="002060"/>
                </a:solidFill>
              </a:rPr>
              <a:t>“… the government should have had a technician check the kettle and repair it…”  </a:t>
            </a:r>
            <a:r>
              <a:rPr lang="th-TH" sz="2800" b="1" dirty="0" smtClean="0">
                <a:solidFill>
                  <a:srgbClr val="002060"/>
                </a:solidFill>
              </a:rPr>
              <a:t>แสดงว่าเธอตำหนิรัฐบาลที่ควรให้ </a:t>
            </a:r>
            <a:r>
              <a:rPr lang="en-US" sz="2800" b="1" dirty="0" smtClean="0">
                <a:solidFill>
                  <a:srgbClr val="002060"/>
                </a:solidFill>
              </a:rPr>
              <a:t>technician </a:t>
            </a:r>
            <a:r>
              <a:rPr lang="th-TH" sz="2800" b="1" dirty="0" smtClean="0">
                <a:solidFill>
                  <a:srgbClr val="002060"/>
                </a:solidFill>
              </a:rPr>
              <a:t>ตรวจสอบและซ่อม </a:t>
            </a:r>
            <a:r>
              <a:rPr lang="en-US" sz="2800" b="1" dirty="0" smtClean="0">
                <a:solidFill>
                  <a:srgbClr val="002060"/>
                </a:solidFill>
              </a:rPr>
              <a:t>kettle </a:t>
            </a:r>
            <a:r>
              <a:rPr lang="th-TH" sz="2800" b="1" dirty="0" smtClean="0">
                <a:solidFill>
                  <a:srgbClr val="002060"/>
                </a:solidFill>
              </a:rPr>
              <a:t>แต่รัฐบาลก็ไม่ได้ทำ  ตัวเลือก  </a:t>
            </a:r>
            <a:r>
              <a:rPr lang="en-US" sz="2800" b="1" dirty="0" smtClean="0">
                <a:solidFill>
                  <a:srgbClr val="002060"/>
                </a:solidFill>
              </a:rPr>
              <a:t>c  </a:t>
            </a:r>
            <a:r>
              <a:rPr lang="th-TH" sz="2800" b="1" dirty="0" smtClean="0">
                <a:solidFill>
                  <a:srgbClr val="002060"/>
                </a:solidFill>
              </a:rPr>
              <a:t>จึงเป็นความจริงและเธอก็ไม่ได้ตำหนิตนเอง  ตัวเลือก </a:t>
            </a:r>
            <a:r>
              <a:rPr lang="en-US" sz="2800" b="1" dirty="0" smtClean="0">
                <a:solidFill>
                  <a:srgbClr val="002060"/>
                </a:solidFill>
              </a:rPr>
              <a:t>b </a:t>
            </a:r>
            <a:r>
              <a:rPr lang="th-TH" sz="2800" b="1" dirty="0" smtClean="0">
                <a:solidFill>
                  <a:srgbClr val="002060"/>
                </a:solidFill>
              </a:rPr>
              <a:t>จึงเป็นความจริง  ตัวเลือก </a:t>
            </a:r>
            <a:r>
              <a:rPr lang="en-US" sz="2800" b="1" dirty="0" smtClean="0">
                <a:solidFill>
                  <a:srgbClr val="002060"/>
                </a:solidFill>
              </a:rPr>
              <a:t>a  </a:t>
            </a:r>
            <a:r>
              <a:rPr lang="th-TH" sz="2800" b="1" dirty="0" smtClean="0">
                <a:solidFill>
                  <a:srgbClr val="002060"/>
                </a:solidFill>
              </a:rPr>
              <a:t>ไม่เป็นความจริงเพราะเธอไม่ได้ตำหนิ</a:t>
            </a:r>
            <a:r>
              <a:rPr lang="en-US" sz="2800" b="1" dirty="0" smtClean="0">
                <a:solidFill>
                  <a:srgbClr val="002060"/>
                </a:solidFill>
              </a:rPr>
              <a:t> technician)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4.  a	(</a:t>
            </a:r>
            <a:r>
              <a:rPr lang="th-TH" sz="2800" b="1" dirty="0" smtClean="0">
                <a:solidFill>
                  <a:srgbClr val="7030A0"/>
                </a:solidFill>
              </a:rPr>
              <a:t>บรรทัดที่</a:t>
            </a:r>
            <a:r>
              <a:rPr lang="en-US" sz="2800" b="1" dirty="0" smtClean="0">
                <a:solidFill>
                  <a:srgbClr val="7030A0"/>
                </a:solidFill>
              </a:rPr>
              <a:t> 6-7 </a:t>
            </a:r>
            <a:r>
              <a:rPr lang="th-TH" sz="2800" b="1" dirty="0" smtClean="0">
                <a:solidFill>
                  <a:srgbClr val="7030A0"/>
                </a:solidFill>
              </a:rPr>
              <a:t>กล่าวว่า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Mrs</a:t>
            </a:r>
            <a:r>
              <a:rPr lang="en-US" sz="2800" b="1" dirty="0" smtClean="0">
                <a:solidFill>
                  <a:srgbClr val="7030A0"/>
                </a:solidFill>
              </a:rPr>
              <a:t> Murray </a:t>
            </a:r>
            <a:r>
              <a:rPr lang="th-TH" sz="2800" b="1" dirty="0" smtClean="0">
                <a:solidFill>
                  <a:srgbClr val="7030A0"/>
                </a:solidFill>
              </a:rPr>
              <a:t>ชนะคดีและได้ค่าชดเชย</a:t>
            </a:r>
            <a:r>
              <a:rPr lang="en-US" sz="2800" b="1" dirty="0" smtClean="0">
                <a:solidFill>
                  <a:srgbClr val="7030A0"/>
                </a:solidFill>
              </a:rPr>
              <a:t>)</a:t>
            </a:r>
            <a:endParaRPr lang="en-US" sz="2800" dirty="0" smtClean="0">
              <a:solidFill>
                <a:srgbClr val="7030A0"/>
              </a:solidFill>
            </a:endParaRPr>
          </a:p>
          <a:p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142852"/>
            <a:ext cx="8001056" cy="657229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c(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 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“She was burned in 1985, and in 1993 she won” 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แสดงว่าคดีนี้ใช้เวลา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a(</a:t>
            </a:r>
            <a:r>
              <a:rPr lang="th-TH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8-10 </a:t>
            </a:r>
            <a:r>
              <a:rPr lang="th-TH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Australian newspapers </a:t>
            </a:r>
            <a:r>
              <a:rPr lang="th-TH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ตำหนิรัฐบาล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c(</a:t>
            </a:r>
            <a:r>
              <a:rPr lang="th-TH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9-10 </a:t>
            </a:r>
            <a:r>
              <a:rPr lang="th-TH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กล่าวถึง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money </a:t>
            </a:r>
            <a:r>
              <a:rPr lang="th-TH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ว่าเป็น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money people paid in taxes…)</a:t>
            </a:r>
          </a:p>
          <a:p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 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b(</a:t>
            </a:r>
            <a:r>
              <a:rPr lang="th-TH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จากคำกล่าวของ </a:t>
            </a:r>
            <a:r>
              <a:rPr lang="en-US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Murray </a:t>
            </a:r>
            <a:r>
              <a:rPr lang="th-TH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ในบรรทัดที่ 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11-13 </a:t>
            </a:r>
            <a:r>
              <a:rPr lang="th-TH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 เธอเชื่อว่าเธอสมควรได้รับค่าชดเชย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a(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Murray was burned …”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‘she got hurt.’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6-7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“…she won. The government paid her 47,000 dollars…”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‘(she) got compensation…’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บรรทัดที่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13-14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กล่าวว่า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“…people criticized her”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แสดงว่า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‘(she) was criticized.’</a:t>
            </a:r>
          </a:p>
          <a:p>
            <a:pPr>
              <a:buNone/>
            </a:pPr>
            <a:endParaRPr lang="en-US" sz="2800" dirty="0" smtClean="0"/>
          </a:p>
          <a:p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80-81</a:t>
            </a:r>
          </a:p>
          <a:p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3... ข้อ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V…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จับคู่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X-Y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เพื่อสรุปเรื่อง</a:t>
            </a:r>
          </a:p>
          <a:p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ข้อ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VI…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เลือกคำศัพท์มาเติมให้ถูกต้อง</a:t>
            </a:r>
          </a:p>
          <a:p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แปลทุกประโยคเป็นไทย</a:t>
            </a:r>
          </a:p>
          <a:p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3 ...แปลหลากหลายวิธีในการพูดขอบคุณ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(Ways To Say Thank You)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เป็นไทย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ุดมสมบูรณ์">
  <a:themeElements>
    <a:clrScheme name="อุดมสมบูรณ์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อุดมสมบูรณ์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อุดมสมบูรณ์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</TotalTime>
  <Words>307</Words>
  <Application>Microsoft Office PowerPoint</Application>
  <PresentationFormat>นำเสนอทางหน้าจอ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7</vt:i4>
      </vt:variant>
    </vt:vector>
  </HeadingPairs>
  <TitlesOfParts>
    <vt:vector size="8" baseType="lpstr">
      <vt:lpstr>อุดมสมบูรณ์</vt:lpstr>
      <vt:lpstr>THE FAULTY KETTLE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9</cp:revision>
  <dcterms:created xsi:type="dcterms:W3CDTF">2015-01-15T07:49:04Z</dcterms:created>
  <dcterms:modified xsi:type="dcterms:W3CDTF">2015-01-15T08:10:13Z</dcterms:modified>
</cp:coreProperties>
</file>