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63" r:id="rId4"/>
    <p:sldId id="265" r:id="rId5"/>
    <p:sldId id="257" r:id="rId6"/>
    <p:sldId id="264" r:id="rId7"/>
    <p:sldId id="267" r:id="rId8"/>
    <p:sldId id="266" r:id="rId9"/>
    <p:sldId id="271" r:id="rId10"/>
    <p:sldId id="268" r:id="rId11"/>
    <p:sldId id="269" r:id="rId12"/>
    <p:sldId id="270" r:id="rId13"/>
    <p:sldId id="272" r:id="rId14"/>
    <p:sldId id="273" r:id="rId15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F715"/>
    <a:srgbClr val="E725A6"/>
    <a:srgbClr val="FF33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96F2-64D0-41A4-AB09-D2181D4A07D3}" type="datetimeFigureOut">
              <a:rPr lang="th-TH" smtClean="0"/>
              <a:pPr/>
              <a:t>17/06/59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443E-2326-4E9A-BDF3-2E138B0BD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96F2-64D0-41A4-AB09-D2181D4A07D3}" type="datetimeFigureOut">
              <a:rPr lang="th-TH" smtClean="0"/>
              <a:pPr/>
              <a:t>17/06/59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443E-2326-4E9A-BDF3-2E138B0BD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96F2-64D0-41A4-AB09-D2181D4A07D3}" type="datetimeFigureOut">
              <a:rPr lang="th-TH" smtClean="0"/>
              <a:pPr/>
              <a:t>17/06/59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443E-2326-4E9A-BDF3-2E138B0BD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96F2-64D0-41A4-AB09-D2181D4A07D3}" type="datetimeFigureOut">
              <a:rPr lang="th-TH" smtClean="0"/>
              <a:pPr/>
              <a:t>17/06/59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443E-2326-4E9A-BDF3-2E138B0BD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96F2-64D0-41A4-AB09-D2181D4A07D3}" type="datetimeFigureOut">
              <a:rPr lang="th-TH" smtClean="0"/>
              <a:pPr/>
              <a:t>17/06/59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443E-2326-4E9A-BDF3-2E138B0BD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96F2-64D0-41A4-AB09-D2181D4A07D3}" type="datetimeFigureOut">
              <a:rPr lang="th-TH" smtClean="0"/>
              <a:pPr/>
              <a:t>17/06/59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443E-2326-4E9A-BDF3-2E138B0BD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96F2-64D0-41A4-AB09-D2181D4A07D3}" type="datetimeFigureOut">
              <a:rPr lang="th-TH" smtClean="0"/>
              <a:pPr/>
              <a:t>17/06/59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443E-2326-4E9A-BDF3-2E138B0BD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96F2-64D0-41A4-AB09-D2181D4A07D3}" type="datetimeFigureOut">
              <a:rPr lang="th-TH" smtClean="0"/>
              <a:pPr/>
              <a:t>17/06/59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443E-2326-4E9A-BDF3-2E138B0BD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96F2-64D0-41A4-AB09-D2181D4A07D3}" type="datetimeFigureOut">
              <a:rPr lang="th-TH" smtClean="0"/>
              <a:pPr/>
              <a:t>17/06/59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443E-2326-4E9A-BDF3-2E138B0BD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96F2-64D0-41A4-AB09-D2181D4A07D3}" type="datetimeFigureOut">
              <a:rPr lang="th-TH" smtClean="0"/>
              <a:pPr/>
              <a:t>17/06/59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443E-2326-4E9A-BDF3-2E138B0BD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96F2-64D0-41A4-AB09-D2181D4A07D3}" type="datetimeFigureOut">
              <a:rPr lang="th-TH" smtClean="0"/>
              <a:pPr/>
              <a:t>17/06/59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443E-2326-4E9A-BDF3-2E138B0BD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6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796F2-64D0-41A4-AB09-D2181D4A07D3}" type="datetimeFigureOut">
              <a:rPr lang="th-TH" smtClean="0"/>
              <a:pPr/>
              <a:t>17/06/59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2443E-2326-4E9A-BDF3-2E138B0BDEB0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0034" y="214290"/>
            <a:ext cx="821537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ลักษณะทางพันธุกรรมที่เป็นส่วนขยายของ</a:t>
            </a:r>
            <a:r>
              <a:rPr lang="th-TH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พันธุศา</a:t>
            </a:r>
            <a:r>
              <a:rPr lang="th-TH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สาสตร์เมนเดล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Rectangle 4">
            <a:hlinkClick r:id="rId2" action="ppaction://hlinksldjump"/>
          </p:cNvPr>
          <p:cNvSpPr/>
          <p:nvPr/>
        </p:nvSpPr>
        <p:spPr>
          <a:xfrm>
            <a:off x="928662" y="1214422"/>
            <a:ext cx="2214068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เด่น</a:t>
            </a:r>
            <a:r>
              <a:rPr lang="th-TH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ไม่สมบูรณ์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86380" y="1214422"/>
            <a:ext cx="2162772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4000" b="1" cap="none" spc="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การข่มร่วมกัน</a:t>
            </a:r>
            <a:endParaRPr lang="en-US" sz="4000" b="1" cap="none" spc="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28662" y="3214686"/>
            <a:ext cx="2977097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4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ยีนในโครโมโซมเพศ</a:t>
            </a:r>
            <a:endParaRPr lang="en-US" sz="4000" b="1" cap="none" spc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8662" y="2214554"/>
            <a:ext cx="2305439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4000" b="1" cap="none" spc="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มัลติเปิลแอลลีล</a:t>
            </a:r>
            <a:endParaRPr lang="en-US" sz="4000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86380" y="3214686"/>
            <a:ext cx="3526928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4000" b="1" cap="none" spc="0" dirty="0" smtClean="0">
                <a:ln w="11430"/>
                <a:solidFill>
                  <a:srgbClr val="FF33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ยีนในโครโมโซมเดียวกัน</a:t>
            </a:r>
            <a:endParaRPr lang="en-US" sz="4000" b="1" cap="none" spc="0" dirty="0">
              <a:ln w="11430"/>
              <a:solidFill>
                <a:srgbClr val="FF33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86380" y="2285992"/>
            <a:ext cx="1257075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4000" b="1" cap="none" spc="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พอลิยีน</a:t>
            </a:r>
            <a:endParaRPr lang="en-US" sz="4000" b="1" cap="none" spc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28662" y="4214818"/>
            <a:ext cx="4958409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4000" b="1" cap="none" spc="0" dirty="0" smtClean="0">
                <a:ln w="11430"/>
                <a:solidFill>
                  <a:srgbClr val="FF33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พันธุกรรมที่ขึ้นกับอิทธิพลของเพศ</a:t>
            </a:r>
            <a:endParaRPr lang="en-US" sz="4000" b="1" cap="none" spc="0" dirty="0">
              <a:ln w="11430"/>
              <a:solidFill>
                <a:srgbClr val="FF33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74403" y="5143512"/>
            <a:ext cx="2954655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4000" b="1" cap="none" spc="0" dirty="0" smtClean="0">
                <a:ln w="11430"/>
                <a:solidFill>
                  <a:srgbClr val="FF33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พันธุกรรมจำกัดเพศ</a:t>
            </a:r>
            <a:endParaRPr lang="en-US" sz="4000" b="1" cap="none" spc="0" dirty="0">
              <a:ln w="11430"/>
              <a:solidFill>
                <a:srgbClr val="FF33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ose.jpg"/>
          <p:cNvPicPr>
            <a:picLocks noChangeAspect="1"/>
          </p:cNvPicPr>
          <p:nvPr/>
        </p:nvPicPr>
        <p:blipFill>
          <a:blip r:embed="rId2">
            <a:lum bright="15000" contrast="-47000"/>
          </a:blip>
          <a:stretch>
            <a:fillRect/>
          </a:stretch>
        </p:blipFill>
        <p:spPr>
          <a:xfrm>
            <a:off x="-142908" y="-1"/>
            <a:ext cx="9286908" cy="69651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43042" y="585597"/>
            <a:ext cx="5786478" cy="1600438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chemeClr val="accent6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ลักษณะเด่นไม่สมบูรณ์</a:t>
            </a:r>
            <a:endParaRPr lang="en-US" sz="5400" b="1" dirty="0" smtClean="0">
              <a:solidFill>
                <a:schemeClr val="accent6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pPr algn="ctr"/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(Incomplete dominant)</a:t>
            </a:r>
            <a:endParaRPr lang="th-TH" sz="4400" b="1" dirty="0">
              <a:solidFill>
                <a:schemeClr val="accent6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mg81.imageshack.us/img81/1584/banyen2nr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28604"/>
            <a:ext cx="2762269" cy="2071702"/>
          </a:xfrm>
          <a:prstGeom prst="rect">
            <a:avLst/>
          </a:prstGeom>
          <a:noFill/>
        </p:spPr>
      </p:pic>
      <p:pic>
        <p:nvPicPr>
          <p:cNvPr id="2054" name="Picture 6" descr="http://img508.imageshack.us/img508/6379/banyen5zl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428604"/>
            <a:ext cx="2571750" cy="21240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2000" y="1000108"/>
            <a:ext cx="571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X</a:t>
            </a:r>
            <a:endParaRPr lang="th-TH" sz="4800" dirty="0"/>
          </a:p>
        </p:txBody>
      </p:sp>
      <p:sp>
        <p:nvSpPr>
          <p:cNvPr id="6" name="Down Arrow 5"/>
          <p:cNvSpPr/>
          <p:nvPr/>
        </p:nvSpPr>
        <p:spPr>
          <a:xfrm>
            <a:off x="4572000" y="2714620"/>
            <a:ext cx="642942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TextBox 6"/>
          <p:cNvSpPr txBox="1"/>
          <p:nvPr/>
        </p:nvSpPr>
        <p:spPr>
          <a:xfrm>
            <a:off x="2928926" y="3571876"/>
            <a:ext cx="3786214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รุ่น  </a:t>
            </a:r>
            <a:r>
              <a:rPr lang="en-US" sz="44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F</a:t>
            </a:r>
            <a:r>
              <a:rPr lang="en-US" sz="4400" b="1" baseline="-25000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1</a:t>
            </a:r>
            <a:r>
              <a:rPr lang="en-US" sz="44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44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จะมีดอกสีอะไร</a:t>
            </a:r>
            <a:endParaRPr lang="th-TH" sz="4400" b="1" dirty="0">
              <a:solidFill>
                <a:srgbClr val="00206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1000108"/>
            <a:ext cx="13573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รุ่น  </a:t>
            </a:r>
            <a:r>
              <a:rPr lang="en-US" sz="4400" b="1" dirty="0" smtClean="0">
                <a:latin typeface="Angsana New" pitchFamily="18" charset="-34"/>
                <a:cs typeface="Angsana New" pitchFamily="18" charset="-34"/>
              </a:rPr>
              <a:t>P</a:t>
            </a:r>
            <a:endParaRPr lang="th-TH" sz="44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43042" y="2571744"/>
            <a:ext cx="2357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FF3399"/>
                </a:solidFill>
                <a:latin typeface="Angsana New" pitchFamily="18" charset="-34"/>
                <a:cs typeface="Angsana New" pitchFamily="18" charset="-34"/>
              </a:rPr>
              <a:t>ดอกบานเย็นสีแดง</a:t>
            </a:r>
            <a:endParaRPr lang="th-TH" sz="3200" b="1" dirty="0">
              <a:solidFill>
                <a:srgbClr val="FF33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5008" y="2500306"/>
            <a:ext cx="2357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FF3399"/>
                </a:solidFill>
                <a:latin typeface="Angsana New" pitchFamily="18" charset="-34"/>
                <a:cs typeface="Angsana New" pitchFamily="18" charset="-34"/>
              </a:rPr>
              <a:t>ดอกบานเย็นสีขาว</a:t>
            </a:r>
            <a:endParaRPr lang="th-TH" sz="3200" b="1" dirty="0">
              <a:solidFill>
                <a:srgbClr val="FF3399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mg81.imageshack.us/img81/1584/banyen2nr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357298"/>
            <a:ext cx="2762269" cy="2071702"/>
          </a:xfrm>
          <a:prstGeom prst="rect">
            <a:avLst/>
          </a:prstGeom>
          <a:noFill/>
        </p:spPr>
      </p:pic>
      <p:pic>
        <p:nvPicPr>
          <p:cNvPr id="2054" name="Picture 6" descr="http://img508.imageshack.us/img508/6379/banyen5zl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304924"/>
            <a:ext cx="2571750" cy="21240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2000" y="1955061"/>
            <a:ext cx="571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X</a:t>
            </a:r>
            <a:endParaRPr lang="th-TH" sz="4800" dirty="0"/>
          </a:p>
        </p:txBody>
      </p:sp>
      <p:sp>
        <p:nvSpPr>
          <p:cNvPr id="6" name="Down Arrow 5"/>
          <p:cNvSpPr/>
          <p:nvPr/>
        </p:nvSpPr>
        <p:spPr>
          <a:xfrm>
            <a:off x="4643438" y="3643314"/>
            <a:ext cx="500066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TextBox 7"/>
          <p:cNvSpPr txBox="1"/>
          <p:nvPr/>
        </p:nvSpPr>
        <p:spPr>
          <a:xfrm>
            <a:off x="285720" y="1873741"/>
            <a:ext cx="13573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รุ่น  </a:t>
            </a:r>
            <a:r>
              <a:rPr lang="en-US" sz="4400" b="1" dirty="0" smtClean="0">
                <a:latin typeface="Angsana New" pitchFamily="18" charset="-34"/>
                <a:cs typeface="Angsana New" pitchFamily="18" charset="-34"/>
              </a:rPr>
              <a:t>P</a:t>
            </a:r>
            <a:endParaRPr lang="th-TH" sz="44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0100" y="142852"/>
            <a:ext cx="7215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คาร์ล  คอร์เรนส์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(Karl </a:t>
            </a:r>
            <a:r>
              <a:rPr lang="en-US" sz="3600" b="1" dirty="0" err="1" smtClean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Correns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)  </a:t>
            </a:r>
            <a:endParaRPr lang="th-TH" sz="3600" b="1" dirty="0" smtClean="0">
              <a:solidFill>
                <a:schemeClr val="accent2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pPr algn="ctr"/>
            <a:r>
              <a:rPr lang="th-TH" sz="3600" b="1" dirty="0" smtClean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เป็นคนแรกที่ทำการผสมดอกบานเย็นสีแดงกับดอกสีขาว</a:t>
            </a:r>
            <a:endParaRPr lang="th-TH" sz="3600" b="1" dirty="0">
              <a:solidFill>
                <a:schemeClr val="accent2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57620" y="4143380"/>
            <a:ext cx="2143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solidFill>
                  <a:srgbClr val="FF3399"/>
                </a:solidFill>
                <a:latin typeface="Angsana New" pitchFamily="18" charset="-34"/>
                <a:cs typeface="Angsana New" pitchFamily="18" charset="-34"/>
              </a:rPr>
              <a:t>ดอกสีชมพู</a:t>
            </a:r>
            <a:endParaRPr lang="th-TH" sz="4000" b="1" dirty="0">
              <a:solidFill>
                <a:srgbClr val="FF33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57356" y="3500438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ดอกสีแดง</a:t>
            </a:r>
            <a:endParaRPr lang="th-TH" sz="3600" b="1" dirty="0">
              <a:solidFill>
                <a:schemeClr val="accent1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86446" y="3357562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ดอกสีขาว</a:t>
            </a:r>
            <a:endParaRPr lang="th-TH" sz="3600" b="1" dirty="0">
              <a:solidFill>
                <a:schemeClr val="accent1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2910" y="285728"/>
            <a:ext cx="778674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ngsana New" pitchFamily="18" charset="-34"/>
                <a:cs typeface="Angsana New" pitchFamily="18" charset="-34"/>
              </a:rPr>
              <a:t>ในการผสมต้นลิ้นมังกรพันธุ์แท้</a:t>
            </a:r>
            <a:r>
              <a:rPr lang="th-TH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ดอกสีแดง</a:t>
            </a:r>
            <a:r>
              <a:rPr lang="th-TH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ngsana New" pitchFamily="18" charset="-34"/>
                <a:cs typeface="Angsana New" pitchFamily="18" charset="-34"/>
              </a:rPr>
              <a:t>กับพันธุ์แท้</a:t>
            </a:r>
            <a:r>
              <a:rPr lang="th-TH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ngsana New" pitchFamily="18" charset="-34"/>
                <a:cs typeface="Angsana New" pitchFamily="18" charset="-34"/>
              </a:rPr>
              <a:t>ดอกสีขาว</a:t>
            </a:r>
            <a:endParaRPr lang="en-US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6248" y="1643050"/>
            <a:ext cx="571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X</a:t>
            </a:r>
            <a:endParaRPr lang="th-TH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1785926"/>
            <a:ext cx="13573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รุ่น  </a:t>
            </a:r>
            <a:r>
              <a:rPr lang="en-US" sz="4400" b="1" dirty="0" smtClean="0">
                <a:latin typeface="Angsana New" pitchFamily="18" charset="-34"/>
                <a:cs typeface="Angsana New" pitchFamily="18" charset="-34"/>
              </a:rPr>
              <a:t>P</a:t>
            </a:r>
            <a:endParaRPr lang="th-TH" sz="44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286248" y="3286124"/>
            <a:ext cx="500066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14" name="Group 13"/>
          <p:cNvGrpSpPr/>
          <p:nvPr/>
        </p:nvGrpSpPr>
        <p:grpSpPr>
          <a:xfrm>
            <a:off x="2053810" y="1000108"/>
            <a:ext cx="1660933" cy="2857520"/>
            <a:chOff x="2053810" y="1000108"/>
            <a:chExt cx="1660933" cy="2857520"/>
          </a:xfrm>
        </p:grpSpPr>
        <p:pic>
          <p:nvPicPr>
            <p:cNvPr id="5122" name="Picture 2" descr="http://www.magnoliathailand.com/webboard/index.php?PHPSESSID=fa086083183eec870353886bbdc7542c&amp;action=dlattach;topic=1308.0;attach=13867;imag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053810" y="1000108"/>
              <a:ext cx="1660933" cy="2214578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2143108" y="3272853"/>
              <a:ext cx="1428760" cy="58477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th-TH" sz="3200" dirty="0" smtClean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ดอกสีแดง</a:t>
              </a:r>
              <a:endParaRPr lang="th-TH" sz="32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14744" y="4000504"/>
            <a:ext cx="1518057" cy="2571768"/>
            <a:chOff x="3714744" y="4000504"/>
            <a:chExt cx="1518057" cy="2571768"/>
          </a:xfrm>
        </p:grpSpPr>
        <p:pic>
          <p:nvPicPr>
            <p:cNvPr id="8" name="Picture 2" descr="http://www.magnoliathailand.com/webboard/index.php?PHPSESSID=fa086083183eec870353886bbdc7542c&amp;action=dlattach;topic=1308.0;attach=13875;imag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86182" y="4000504"/>
              <a:ext cx="1446619" cy="1928826"/>
            </a:xfrm>
            <a:prstGeom prst="rect">
              <a:avLst/>
            </a:prstGeom>
            <a:noFill/>
          </p:spPr>
        </p:pic>
        <p:sp>
          <p:nvSpPr>
            <p:cNvPr id="10" name="TextBox 9"/>
            <p:cNvSpPr txBox="1"/>
            <p:nvPr/>
          </p:nvSpPr>
          <p:spPr>
            <a:xfrm>
              <a:off x="3714744" y="5987497"/>
              <a:ext cx="1500198" cy="58477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th-TH" sz="3200" dirty="0" smtClean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ดอกสีชมพู</a:t>
              </a:r>
              <a:endParaRPr lang="th-TH" sz="32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429256" y="1000108"/>
            <a:ext cx="1714512" cy="2928958"/>
            <a:chOff x="5429256" y="1000108"/>
            <a:chExt cx="1714512" cy="2928958"/>
          </a:xfrm>
        </p:grpSpPr>
        <p:pic>
          <p:nvPicPr>
            <p:cNvPr id="5124" name="Picture 4" descr="http://www.magnoliathailand.com/webboard/index.php?PHPSESSID=fa086083183eec870353886bbdc7542c&amp;action=dlattach;topic=1308.0;attach=13869;imag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429256" y="1000108"/>
              <a:ext cx="1714512" cy="2286016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5572132" y="3344291"/>
              <a:ext cx="1428760" cy="58477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th-TH" sz="3200" dirty="0" smtClean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ดอกสีขาว</a:t>
              </a:r>
              <a:endParaRPr lang="th-TH" sz="32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57290" y="4786322"/>
            <a:ext cx="13573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รุ่น  </a:t>
            </a:r>
            <a:r>
              <a:rPr lang="en-US" sz="4400" b="1" dirty="0" smtClean="0">
                <a:latin typeface="Angsana New" pitchFamily="18" charset="-34"/>
                <a:cs typeface="Angsana New" pitchFamily="18" charset="-34"/>
              </a:rPr>
              <a:t>F</a:t>
            </a:r>
            <a:r>
              <a:rPr lang="en-US" sz="4400" b="1" baseline="-25000" dirty="0" smtClean="0">
                <a:latin typeface="Angsana New" pitchFamily="18" charset="-34"/>
                <a:cs typeface="Angsana New" pitchFamily="18" charset="-34"/>
              </a:rPr>
              <a:t>1</a:t>
            </a:r>
            <a:endParaRPr lang="th-TH" sz="4400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magnoliathailand.com/webboard/index.php?PHPSESSID=fa086083183eec870353886bbdc7542c&amp;action=dlattach;topic=1308.0;attach=13875;image"/>
          <p:cNvPicPr>
            <a:picLocks noChangeAspect="1" noChangeArrowheads="1"/>
          </p:cNvPicPr>
          <p:nvPr/>
        </p:nvPicPr>
        <p:blipFill>
          <a:blip r:embed="rId2"/>
          <a:srcRect l="24568" r="14012"/>
          <a:stretch>
            <a:fillRect/>
          </a:stretch>
        </p:blipFill>
        <p:spPr bwMode="auto">
          <a:xfrm>
            <a:off x="3071802" y="214290"/>
            <a:ext cx="1428760" cy="2128917"/>
          </a:xfrm>
          <a:prstGeom prst="rect">
            <a:avLst/>
          </a:prstGeom>
          <a:noFill/>
        </p:spPr>
      </p:pic>
      <p:pic>
        <p:nvPicPr>
          <p:cNvPr id="5" name="Picture 4" descr="http://www.magnoliathailand.com/webboard/index.php?PHPSESSID=fa086083183eec870353886bbdc7542c&amp;action=dlattach;topic=1308.0;attach=13875;image"/>
          <p:cNvPicPr>
            <a:picLocks noChangeAspect="1" noChangeArrowheads="1"/>
          </p:cNvPicPr>
          <p:nvPr/>
        </p:nvPicPr>
        <p:blipFill>
          <a:blip r:embed="rId2"/>
          <a:srcRect l="24568" r="14012"/>
          <a:stretch>
            <a:fillRect/>
          </a:stretch>
        </p:blipFill>
        <p:spPr bwMode="auto">
          <a:xfrm>
            <a:off x="5500694" y="214290"/>
            <a:ext cx="1428760" cy="2128917"/>
          </a:xfrm>
          <a:prstGeom prst="rect">
            <a:avLst/>
          </a:prstGeom>
          <a:noFill/>
        </p:spPr>
      </p:pic>
      <p:grpSp>
        <p:nvGrpSpPr>
          <p:cNvPr id="13" name="Group 12"/>
          <p:cNvGrpSpPr/>
          <p:nvPr/>
        </p:nvGrpSpPr>
        <p:grpSpPr>
          <a:xfrm>
            <a:off x="428596" y="785794"/>
            <a:ext cx="2357454" cy="1156279"/>
            <a:chOff x="428596" y="785794"/>
            <a:chExt cx="2357454" cy="1156279"/>
          </a:xfrm>
        </p:grpSpPr>
        <p:sp>
          <p:nvSpPr>
            <p:cNvPr id="6" name="TextBox 5"/>
            <p:cNvSpPr txBox="1"/>
            <p:nvPr/>
          </p:nvSpPr>
          <p:spPr>
            <a:xfrm>
              <a:off x="857224" y="785794"/>
              <a:ext cx="13573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600" b="1" dirty="0" smtClean="0">
                  <a:latin typeface="Angsana New" pitchFamily="18" charset="-34"/>
                  <a:cs typeface="Angsana New" pitchFamily="18" charset="-34"/>
                </a:rPr>
                <a:t>รุ่น  </a:t>
              </a:r>
              <a:r>
                <a:rPr lang="en-US" sz="3600" b="1" dirty="0" smtClean="0">
                  <a:latin typeface="Angsana New" pitchFamily="18" charset="-34"/>
                  <a:cs typeface="Angsana New" pitchFamily="18" charset="-34"/>
                </a:rPr>
                <a:t>F</a:t>
              </a:r>
              <a:r>
                <a:rPr lang="en-US" sz="3600" b="1" baseline="-25000" dirty="0" smtClean="0">
                  <a:latin typeface="Angsana New" pitchFamily="18" charset="-34"/>
                  <a:cs typeface="Angsana New" pitchFamily="18" charset="-34"/>
                </a:rPr>
                <a:t>1</a:t>
              </a:r>
              <a:endParaRPr lang="th-TH" sz="3600" b="1" dirty="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28596" y="1357298"/>
              <a:ext cx="23574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2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ผสมในรุ่นเดียวกัน</a:t>
              </a:r>
              <a:endParaRPr lang="th-TH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714876" y="1000108"/>
            <a:ext cx="571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X</a:t>
            </a:r>
            <a:endParaRPr lang="th-TH" sz="4800" dirty="0"/>
          </a:p>
        </p:txBody>
      </p:sp>
      <p:sp>
        <p:nvSpPr>
          <p:cNvPr id="9" name="Down Arrow 8"/>
          <p:cNvSpPr/>
          <p:nvPr/>
        </p:nvSpPr>
        <p:spPr>
          <a:xfrm>
            <a:off x="4714876" y="2285992"/>
            <a:ext cx="500066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TextBox 15"/>
          <p:cNvSpPr txBox="1"/>
          <p:nvPr/>
        </p:nvSpPr>
        <p:spPr>
          <a:xfrm>
            <a:off x="5715008" y="5572140"/>
            <a:ext cx="1928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1  :  2  :  1</a:t>
            </a:r>
            <a:endParaRPr lang="th-TH" sz="4800" b="1" dirty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678761" y="2928934"/>
            <a:ext cx="1464479" cy="2500330"/>
            <a:chOff x="1678761" y="2928934"/>
            <a:chExt cx="1464479" cy="2500330"/>
          </a:xfrm>
        </p:grpSpPr>
        <p:pic>
          <p:nvPicPr>
            <p:cNvPr id="12" name="Picture 2" descr="http://www.magnoliathailand.com/webboard/index.php?PHPSESSID=fa086083183eec870353886bbdc7542c&amp;action=dlattach;topic=1308.0;attach=13867;imag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78761" y="2928934"/>
              <a:ext cx="1464479" cy="1952639"/>
            </a:xfrm>
            <a:prstGeom prst="rect">
              <a:avLst/>
            </a:prstGeom>
            <a:noFill/>
          </p:spPr>
        </p:pic>
        <p:sp>
          <p:nvSpPr>
            <p:cNvPr id="23" name="TextBox 22"/>
            <p:cNvSpPr txBox="1"/>
            <p:nvPr/>
          </p:nvSpPr>
          <p:spPr>
            <a:xfrm>
              <a:off x="1714480" y="4844489"/>
              <a:ext cx="13573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200" b="1" dirty="0" smtClean="0">
                  <a:solidFill>
                    <a:srgbClr val="0070C0"/>
                  </a:solidFill>
                  <a:latin typeface="Angsana New" pitchFamily="18" charset="-34"/>
                  <a:cs typeface="Angsana New" pitchFamily="18" charset="-34"/>
                </a:rPr>
                <a:t>ดอกสีแดง</a:t>
              </a:r>
              <a:endParaRPr lang="th-TH" sz="3200" b="1" dirty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428992" y="2928934"/>
            <a:ext cx="3000396" cy="2571768"/>
            <a:chOff x="3428992" y="2928934"/>
            <a:chExt cx="3000396" cy="2571768"/>
          </a:xfrm>
        </p:grpSpPr>
        <p:pic>
          <p:nvPicPr>
            <p:cNvPr id="14" name="Picture 13" descr="http://www.magnoliathailand.com/webboard/index.php?PHPSESSID=fa086083183eec870353886bbdc7542c&amp;action=dlattach;topic=1308.0;attach=13875;image"/>
            <p:cNvPicPr>
              <a:picLocks noChangeAspect="1" noChangeArrowheads="1"/>
            </p:cNvPicPr>
            <p:nvPr/>
          </p:nvPicPr>
          <p:blipFill>
            <a:blip r:embed="rId2"/>
            <a:srcRect l="24568" r="14012"/>
            <a:stretch>
              <a:fillRect/>
            </a:stretch>
          </p:blipFill>
          <p:spPr bwMode="auto">
            <a:xfrm>
              <a:off x="3428992" y="2928934"/>
              <a:ext cx="1357322" cy="2022471"/>
            </a:xfrm>
            <a:prstGeom prst="rect">
              <a:avLst/>
            </a:prstGeom>
            <a:noFill/>
          </p:spPr>
        </p:pic>
        <p:pic>
          <p:nvPicPr>
            <p:cNvPr id="15" name="Picture 14" descr="http://www.magnoliathailand.com/webboard/index.php?PHPSESSID=fa086083183eec870353886bbdc7542c&amp;action=dlattach;topic=1308.0;attach=13875;image"/>
            <p:cNvPicPr>
              <a:picLocks noChangeAspect="1" noChangeArrowheads="1"/>
            </p:cNvPicPr>
            <p:nvPr/>
          </p:nvPicPr>
          <p:blipFill>
            <a:blip r:embed="rId2"/>
            <a:srcRect l="24568" r="14012"/>
            <a:stretch>
              <a:fillRect/>
            </a:stretch>
          </p:blipFill>
          <p:spPr bwMode="auto">
            <a:xfrm>
              <a:off x="5072066" y="2928934"/>
              <a:ext cx="1357322" cy="2022471"/>
            </a:xfrm>
            <a:prstGeom prst="rect">
              <a:avLst/>
            </a:prstGeom>
            <a:noFill/>
          </p:spPr>
        </p:pic>
        <p:sp>
          <p:nvSpPr>
            <p:cNvPr id="24" name="TextBox 23"/>
            <p:cNvSpPr txBox="1"/>
            <p:nvPr/>
          </p:nvSpPr>
          <p:spPr>
            <a:xfrm>
              <a:off x="4214810" y="4915927"/>
              <a:ext cx="14287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200" b="1" dirty="0" smtClean="0">
                  <a:solidFill>
                    <a:srgbClr val="0070C0"/>
                  </a:solidFill>
                  <a:latin typeface="Angsana New" pitchFamily="18" charset="-34"/>
                  <a:cs typeface="Angsana New" pitchFamily="18" charset="-34"/>
                </a:rPr>
                <a:t>ดอกสีชมพู</a:t>
              </a:r>
              <a:endParaRPr lang="th-TH" sz="3200" b="1" dirty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643702" y="3013643"/>
            <a:ext cx="1436666" cy="2428893"/>
            <a:chOff x="6643702" y="3013643"/>
            <a:chExt cx="1436666" cy="2428893"/>
          </a:xfrm>
        </p:grpSpPr>
        <p:pic>
          <p:nvPicPr>
            <p:cNvPr id="17" name="Picture 4" descr="http://www.magnoliathailand.com/webboard/index.php?PHPSESSID=fa086083183eec870353886bbdc7542c&amp;action=dlattach;topic=1308.0;attach=13869;imag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643702" y="3013643"/>
              <a:ext cx="1436666" cy="1915555"/>
            </a:xfrm>
            <a:prstGeom prst="rect">
              <a:avLst/>
            </a:prstGeom>
            <a:noFill/>
          </p:spPr>
        </p:pic>
        <p:sp>
          <p:nvSpPr>
            <p:cNvPr id="25" name="TextBox 24"/>
            <p:cNvSpPr txBox="1"/>
            <p:nvPr/>
          </p:nvSpPr>
          <p:spPr>
            <a:xfrm>
              <a:off x="6715140" y="4857761"/>
              <a:ext cx="12858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200" b="1" dirty="0" smtClean="0">
                  <a:solidFill>
                    <a:srgbClr val="0070C0"/>
                  </a:solidFill>
                  <a:latin typeface="Angsana New" pitchFamily="18" charset="-34"/>
                  <a:cs typeface="Angsana New" pitchFamily="18" charset="-34"/>
                </a:rPr>
                <a:t>ดอกสีขาว</a:t>
              </a:r>
              <a:endParaRPr lang="th-TH" sz="3200" b="1" dirty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071538" y="5588517"/>
            <a:ext cx="4000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อัตราส่วน ของฟีโนไทป์   </a:t>
            </a:r>
            <a:endParaRPr lang="th-TH" sz="4400" b="1" dirty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86314" y="5500702"/>
            <a:ext cx="1000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=</a:t>
            </a:r>
            <a:endParaRPr lang="th-TH" sz="5400" b="1" dirty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7158" y="3571876"/>
            <a:ext cx="1357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รุ่น  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F</a:t>
            </a:r>
            <a:r>
              <a:rPr lang="en-US" sz="3600" b="1" baseline="-25000" dirty="0" smtClean="0">
                <a:latin typeface="Angsana New" pitchFamily="18" charset="-34"/>
                <a:cs typeface="Angsana New" pitchFamily="18" charset="-34"/>
              </a:rPr>
              <a:t>2</a:t>
            </a:r>
            <a:endParaRPr lang="th-TH" sz="3600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6" grpId="0"/>
      <p:bldP spid="29" grpId="0"/>
      <p:bldP spid="30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214290"/>
            <a:ext cx="5572164" cy="64294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b="1" dirty="0" smtClean="0"/>
              <a:t>ลักษณะสีดอกลิ้นมังกร  มี  2  แอลลีล</a:t>
            </a:r>
            <a:endParaRPr lang="th-TH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85786" y="1071546"/>
            <a:ext cx="757242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กำหนดให้   </a:t>
            </a:r>
            <a:r>
              <a:rPr lang="en-US" sz="36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R  </a:t>
            </a:r>
            <a:r>
              <a:rPr lang="th-TH" sz="36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และ   </a:t>
            </a:r>
            <a:r>
              <a:rPr lang="en-US" sz="36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R</a:t>
            </a:r>
            <a:r>
              <a:rPr lang="en-US" sz="3600" baseline="300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’</a:t>
            </a:r>
            <a:r>
              <a:rPr lang="en-US" sz="36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36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เป็นแอลลีลควบคุมสีดอกลิ้นมังกร</a:t>
            </a:r>
            <a:endParaRPr lang="th-TH" sz="3600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000496" y="1857364"/>
            <a:ext cx="1143008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TextBox 5"/>
          <p:cNvSpPr txBox="1"/>
          <p:nvPr/>
        </p:nvSpPr>
        <p:spPr>
          <a:xfrm>
            <a:off x="1071538" y="2285992"/>
            <a:ext cx="6929486" cy="6562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จีโนไทป์    เป็นได้  3  แบบ คือ  </a:t>
            </a:r>
            <a:r>
              <a:rPr lang="en-US" sz="36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RR  ,  R </a:t>
            </a:r>
            <a:r>
              <a:rPr lang="en-US" sz="3600" dirty="0" err="1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R</a:t>
            </a:r>
            <a:r>
              <a:rPr lang="en-US" sz="3600" baseline="300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’</a:t>
            </a:r>
            <a:r>
              <a:rPr lang="en-US" sz="36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, R</a:t>
            </a:r>
            <a:r>
              <a:rPr lang="en-US" sz="3600" baseline="300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’</a:t>
            </a:r>
            <a:r>
              <a:rPr lang="en-US" sz="36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R</a:t>
            </a:r>
            <a:r>
              <a:rPr lang="en-US" sz="3600" baseline="300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’</a:t>
            </a:r>
            <a:r>
              <a:rPr lang="en-US" sz="36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600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4000496" y="3071810"/>
            <a:ext cx="1143008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428727" y="3571876"/>
          <a:ext cx="6323193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7347"/>
                <a:gridCol w="4165846"/>
              </a:tblGrid>
              <a:tr h="87817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Genotype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Phenotype</a:t>
                      </a:r>
                    </a:p>
                    <a:p>
                      <a:pPr algn="ctr"/>
                      <a:endParaRPr lang="th-TH" dirty="0"/>
                    </a:p>
                  </a:txBody>
                  <a:tcPr/>
                </a:tc>
              </a:tr>
              <a:tr h="594894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70C0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RR</a:t>
                      </a:r>
                      <a:endParaRPr lang="th-TH" sz="3600" b="1" dirty="0">
                        <a:solidFill>
                          <a:srgbClr val="0070C0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solidFill>
                            <a:srgbClr val="0070C0"/>
                          </a:solidFill>
                        </a:rPr>
                        <a:t>ดอกสีแดง</a:t>
                      </a:r>
                      <a:endParaRPr lang="th-TH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94894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70C0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R </a:t>
                      </a:r>
                      <a:r>
                        <a:rPr lang="en-US" sz="3600" b="1" dirty="0" err="1" smtClean="0">
                          <a:solidFill>
                            <a:srgbClr val="0070C0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R</a:t>
                      </a:r>
                      <a:r>
                        <a:rPr lang="en-US" sz="3600" b="1" baseline="30000" dirty="0" smtClean="0">
                          <a:solidFill>
                            <a:srgbClr val="0070C0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’</a:t>
                      </a:r>
                      <a:r>
                        <a:rPr lang="en-US" sz="3600" b="1" dirty="0" smtClean="0">
                          <a:solidFill>
                            <a:srgbClr val="0070C0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endParaRPr lang="th-TH" sz="3600" b="1" dirty="0">
                        <a:solidFill>
                          <a:srgbClr val="0070C0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solidFill>
                            <a:srgbClr val="0070C0"/>
                          </a:solidFill>
                        </a:rPr>
                        <a:t>ดอกสีชมพู</a:t>
                      </a:r>
                      <a:endParaRPr lang="th-TH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94894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70C0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R</a:t>
                      </a:r>
                      <a:r>
                        <a:rPr lang="en-US" sz="3600" b="1" baseline="30000" dirty="0" smtClean="0">
                          <a:solidFill>
                            <a:srgbClr val="0070C0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’</a:t>
                      </a:r>
                      <a:r>
                        <a:rPr lang="en-US" sz="3600" b="1" dirty="0" smtClean="0">
                          <a:solidFill>
                            <a:srgbClr val="0070C0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 R</a:t>
                      </a:r>
                      <a:r>
                        <a:rPr lang="en-US" sz="3600" b="1" baseline="30000" dirty="0" smtClean="0">
                          <a:solidFill>
                            <a:srgbClr val="0070C0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’</a:t>
                      </a:r>
                      <a:r>
                        <a:rPr lang="en-US" sz="3600" b="1" dirty="0" smtClean="0">
                          <a:solidFill>
                            <a:srgbClr val="0070C0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endParaRPr lang="th-TH" sz="3600" b="1" dirty="0">
                        <a:solidFill>
                          <a:srgbClr val="0070C0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solidFill>
                            <a:srgbClr val="0070C0"/>
                          </a:solidFill>
                        </a:rPr>
                        <a:t>ดอกสีขาว</a:t>
                      </a:r>
                      <a:endParaRPr lang="th-TH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magnoliathailand.com/webboard/index.php?PHPSESSID=fa086083183eec870353886bbdc7542c&amp;action=dlattach;topic=1308.0;attach=13875;image"/>
          <p:cNvPicPr>
            <a:picLocks noChangeAspect="1" noChangeArrowheads="1"/>
          </p:cNvPicPr>
          <p:nvPr/>
        </p:nvPicPr>
        <p:blipFill>
          <a:blip r:embed="rId2"/>
          <a:srcRect l="24568" r="14012"/>
          <a:stretch>
            <a:fillRect/>
          </a:stretch>
        </p:blipFill>
        <p:spPr bwMode="auto">
          <a:xfrm>
            <a:off x="3286116" y="214290"/>
            <a:ext cx="1214446" cy="1809579"/>
          </a:xfrm>
          <a:prstGeom prst="rect">
            <a:avLst/>
          </a:prstGeom>
          <a:noFill/>
        </p:spPr>
      </p:pic>
      <p:pic>
        <p:nvPicPr>
          <p:cNvPr id="5" name="Picture 4" descr="http://www.magnoliathailand.com/webboard/index.php?PHPSESSID=fa086083183eec870353886bbdc7542c&amp;action=dlattach;topic=1308.0;attach=13875;image"/>
          <p:cNvPicPr>
            <a:picLocks noChangeAspect="1" noChangeArrowheads="1"/>
          </p:cNvPicPr>
          <p:nvPr/>
        </p:nvPicPr>
        <p:blipFill>
          <a:blip r:embed="rId2"/>
          <a:srcRect l="24568" r="14012"/>
          <a:stretch>
            <a:fillRect/>
          </a:stretch>
        </p:blipFill>
        <p:spPr bwMode="auto">
          <a:xfrm>
            <a:off x="5715008" y="214290"/>
            <a:ext cx="1214446" cy="1809579"/>
          </a:xfrm>
          <a:prstGeom prst="rect">
            <a:avLst/>
          </a:prstGeom>
          <a:noFill/>
        </p:spPr>
      </p:pic>
      <p:grpSp>
        <p:nvGrpSpPr>
          <p:cNvPr id="2" name="Group 12"/>
          <p:cNvGrpSpPr/>
          <p:nvPr/>
        </p:nvGrpSpPr>
        <p:grpSpPr>
          <a:xfrm>
            <a:off x="428596" y="785794"/>
            <a:ext cx="2357454" cy="1156279"/>
            <a:chOff x="428596" y="785794"/>
            <a:chExt cx="2357454" cy="1156279"/>
          </a:xfrm>
        </p:grpSpPr>
        <p:sp>
          <p:nvSpPr>
            <p:cNvPr id="6" name="TextBox 5"/>
            <p:cNvSpPr txBox="1"/>
            <p:nvPr/>
          </p:nvSpPr>
          <p:spPr>
            <a:xfrm>
              <a:off x="857224" y="785794"/>
              <a:ext cx="13573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600" b="1" dirty="0" smtClean="0">
                  <a:latin typeface="Angsana New" pitchFamily="18" charset="-34"/>
                  <a:cs typeface="Angsana New" pitchFamily="18" charset="-34"/>
                </a:rPr>
                <a:t>รุ่น  </a:t>
              </a:r>
              <a:r>
                <a:rPr lang="en-US" sz="3600" b="1" dirty="0" smtClean="0">
                  <a:latin typeface="Angsana New" pitchFamily="18" charset="-34"/>
                  <a:cs typeface="Angsana New" pitchFamily="18" charset="-34"/>
                </a:rPr>
                <a:t>F</a:t>
              </a:r>
              <a:r>
                <a:rPr lang="en-US" sz="3600" b="1" baseline="-25000" dirty="0" smtClean="0">
                  <a:latin typeface="Angsana New" pitchFamily="18" charset="-34"/>
                  <a:cs typeface="Angsana New" pitchFamily="18" charset="-34"/>
                </a:rPr>
                <a:t>1</a:t>
              </a:r>
              <a:endParaRPr lang="th-TH" sz="3600" b="1" dirty="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28596" y="1357298"/>
              <a:ext cx="23574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2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ผสมในรุ่นเดียวกัน</a:t>
              </a:r>
              <a:endParaRPr lang="th-TH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714876" y="1000108"/>
            <a:ext cx="571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X</a:t>
            </a:r>
            <a:endParaRPr lang="th-TH" sz="4800" dirty="0"/>
          </a:p>
        </p:txBody>
      </p:sp>
      <p:sp>
        <p:nvSpPr>
          <p:cNvPr id="9" name="Down Arrow 8"/>
          <p:cNvSpPr/>
          <p:nvPr/>
        </p:nvSpPr>
        <p:spPr>
          <a:xfrm>
            <a:off x="4714876" y="2285992"/>
            <a:ext cx="500066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TextBox 15"/>
          <p:cNvSpPr txBox="1"/>
          <p:nvPr/>
        </p:nvSpPr>
        <p:spPr>
          <a:xfrm>
            <a:off x="5715008" y="5572140"/>
            <a:ext cx="1928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1  :  2  :  1</a:t>
            </a:r>
            <a:endParaRPr lang="th-TH" sz="4800" b="1" dirty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2" name="Picture 2" descr="http://www.magnoliathailand.com/webboard/index.php?PHPSESSID=fa086083183eec870353886bbdc7542c&amp;action=dlattach;topic=1308.0;attach=13867;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8761" y="2928934"/>
            <a:ext cx="1464479" cy="1952639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1714480" y="4844489"/>
            <a:ext cx="1357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RR</a:t>
            </a:r>
            <a:endParaRPr lang="th-TH" sz="3200" b="1" dirty="0">
              <a:solidFill>
                <a:srgbClr val="0070C0"/>
              </a:solidFill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10" name="Group 26"/>
          <p:cNvGrpSpPr/>
          <p:nvPr/>
        </p:nvGrpSpPr>
        <p:grpSpPr>
          <a:xfrm>
            <a:off x="3428992" y="2928934"/>
            <a:ext cx="3000396" cy="2571768"/>
            <a:chOff x="3428992" y="2928934"/>
            <a:chExt cx="3000396" cy="2571768"/>
          </a:xfrm>
        </p:grpSpPr>
        <p:pic>
          <p:nvPicPr>
            <p:cNvPr id="14" name="Picture 13" descr="http://www.magnoliathailand.com/webboard/index.php?PHPSESSID=fa086083183eec870353886bbdc7542c&amp;action=dlattach;topic=1308.0;attach=13875;image"/>
            <p:cNvPicPr>
              <a:picLocks noChangeAspect="1" noChangeArrowheads="1"/>
            </p:cNvPicPr>
            <p:nvPr/>
          </p:nvPicPr>
          <p:blipFill>
            <a:blip r:embed="rId2"/>
            <a:srcRect l="24568" r="14012"/>
            <a:stretch>
              <a:fillRect/>
            </a:stretch>
          </p:blipFill>
          <p:spPr bwMode="auto">
            <a:xfrm>
              <a:off x="3428992" y="2928934"/>
              <a:ext cx="1357322" cy="2022471"/>
            </a:xfrm>
            <a:prstGeom prst="rect">
              <a:avLst/>
            </a:prstGeom>
            <a:noFill/>
          </p:spPr>
        </p:pic>
        <p:pic>
          <p:nvPicPr>
            <p:cNvPr id="15" name="Picture 14" descr="http://www.magnoliathailand.com/webboard/index.php?PHPSESSID=fa086083183eec870353886bbdc7542c&amp;action=dlattach;topic=1308.0;attach=13875;image"/>
            <p:cNvPicPr>
              <a:picLocks noChangeAspect="1" noChangeArrowheads="1"/>
            </p:cNvPicPr>
            <p:nvPr/>
          </p:nvPicPr>
          <p:blipFill>
            <a:blip r:embed="rId2"/>
            <a:srcRect l="24568" r="14012"/>
            <a:stretch>
              <a:fillRect/>
            </a:stretch>
          </p:blipFill>
          <p:spPr bwMode="auto">
            <a:xfrm>
              <a:off x="5072066" y="2928934"/>
              <a:ext cx="1357322" cy="2022471"/>
            </a:xfrm>
            <a:prstGeom prst="rect">
              <a:avLst/>
            </a:prstGeom>
            <a:noFill/>
          </p:spPr>
        </p:pic>
        <p:sp>
          <p:nvSpPr>
            <p:cNvPr id="24" name="TextBox 23"/>
            <p:cNvSpPr txBox="1"/>
            <p:nvPr/>
          </p:nvSpPr>
          <p:spPr>
            <a:xfrm>
              <a:off x="4214810" y="4915927"/>
              <a:ext cx="14287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th-TH" sz="3200" b="1" dirty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11" name="Group 27"/>
          <p:cNvGrpSpPr/>
          <p:nvPr/>
        </p:nvGrpSpPr>
        <p:grpSpPr>
          <a:xfrm>
            <a:off x="6643702" y="3013643"/>
            <a:ext cx="1436666" cy="2428893"/>
            <a:chOff x="6643702" y="3013643"/>
            <a:chExt cx="1436666" cy="2428893"/>
          </a:xfrm>
        </p:grpSpPr>
        <p:pic>
          <p:nvPicPr>
            <p:cNvPr id="17" name="Picture 4" descr="http://www.magnoliathailand.com/webboard/index.php?PHPSESSID=fa086083183eec870353886bbdc7542c&amp;action=dlattach;topic=1308.0;attach=13869;imag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643702" y="3013643"/>
              <a:ext cx="1436666" cy="1915555"/>
            </a:xfrm>
            <a:prstGeom prst="rect">
              <a:avLst/>
            </a:prstGeom>
            <a:noFill/>
          </p:spPr>
        </p:pic>
        <p:sp>
          <p:nvSpPr>
            <p:cNvPr id="25" name="TextBox 24"/>
            <p:cNvSpPr txBox="1"/>
            <p:nvPr/>
          </p:nvSpPr>
          <p:spPr>
            <a:xfrm>
              <a:off x="6715140" y="4857761"/>
              <a:ext cx="12858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th-TH" sz="3200" b="1" dirty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071538" y="5588517"/>
            <a:ext cx="4000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อัตราส่วน ของจีโนไทป์   </a:t>
            </a:r>
            <a:endParaRPr lang="th-TH" sz="4400" b="1" dirty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86314" y="5500702"/>
            <a:ext cx="1000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=</a:t>
            </a:r>
            <a:endParaRPr lang="th-TH" sz="5400" b="1" dirty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500430" y="1925413"/>
            <a:ext cx="7681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RR</a:t>
            </a:r>
            <a:r>
              <a:rPr lang="en-US" sz="3600" b="1" baseline="30000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’</a:t>
            </a:r>
            <a:r>
              <a:rPr lang="en-US" sz="3600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600" b="1" dirty="0">
              <a:solidFill>
                <a:srgbClr val="0070C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941474" y="1925413"/>
            <a:ext cx="7681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RR</a:t>
            </a:r>
            <a:r>
              <a:rPr lang="en-US" sz="3600" b="1" baseline="30000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’</a:t>
            </a:r>
            <a:r>
              <a:rPr lang="en-US" sz="3600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600" b="1" dirty="0">
              <a:solidFill>
                <a:srgbClr val="0070C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4282" y="3571876"/>
            <a:ext cx="1357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รุ่น  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F</a:t>
            </a:r>
            <a:r>
              <a:rPr lang="en-US" sz="3600" b="1" baseline="-25000" dirty="0" smtClean="0">
                <a:latin typeface="Angsana New" pitchFamily="18" charset="-34"/>
                <a:cs typeface="Angsana New" pitchFamily="18" charset="-34"/>
              </a:rPr>
              <a:t>2</a:t>
            </a:r>
            <a:endParaRPr lang="th-TH" sz="36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584152" y="4857760"/>
            <a:ext cx="7681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RR</a:t>
            </a:r>
            <a:r>
              <a:rPr lang="en-US" sz="3600" b="1" baseline="30000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’</a:t>
            </a:r>
            <a:r>
              <a:rPr lang="en-US" sz="3600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600" b="1" dirty="0">
              <a:solidFill>
                <a:srgbClr val="0070C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929454" y="4857760"/>
            <a:ext cx="857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R</a:t>
            </a:r>
            <a:r>
              <a:rPr lang="en-US" sz="3600" b="1" baseline="30000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’ </a:t>
            </a:r>
            <a:r>
              <a:rPr lang="en-US" sz="3600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R</a:t>
            </a:r>
            <a:r>
              <a:rPr lang="en-US" sz="3600" b="1" baseline="30000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’  </a:t>
            </a:r>
            <a:r>
              <a:rPr lang="en-US" sz="3600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9" grpId="0"/>
      <p:bldP spid="30" grpId="0"/>
      <p:bldP spid="26" grpId="0"/>
      <p:bldP spid="27" grpId="0"/>
      <p:bldP spid="31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285984" y="142852"/>
            <a:ext cx="4714908" cy="6429420"/>
            <a:chOff x="2235" y="6865"/>
            <a:chExt cx="4500" cy="7986"/>
          </a:xfrm>
        </p:grpSpPr>
        <p:pic>
          <p:nvPicPr>
            <p:cNvPr id="1027" name="Picture 3" descr="ลิ้นมังกรชมพู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27" y="12914"/>
              <a:ext cx="680" cy="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8" name="Picture 4" descr="ลิ้นมังกรขาว 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131" y="13842"/>
              <a:ext cx="652" cy="7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9" name="Picture 5" descr="ลิ้นมังกร copy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241" y="12903"/>
              <a:ext cx="640" cy="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0" name="Picture 6" descr="ลิ้นมังกรชมพู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18" y="13830"/>
              <a:ext cx="680" cy="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1" name="Line 7"/>
            <p:cNvSpPr>
              <a:spLocks noChangeShapeType="1"/>
            </p:cNvSpPr>
            <p:nvPr/>
          </p:nvSpPr>
          <p:spPr bwMode="auto">
            <a:xfrm>
              <a:off x="4568" y="8992"/>
              <a:ext cx="413" cy="31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32" name="Line 8"/>
            <p:cNvSpPr>
              <a:spLocks noChangeShapeType="1"/>
            </p:cNvSpPr>
            <p:nvPr/>
          </p:nvSpPr>
          <p:spPr bwMode="auto">
            <a:xfrm flipV="1">
              <a:off x="4985" y="8981"/>
              <a:ext cx="411" cy="315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pic>
          <p:nvPicPr>
            <p:cNvPr id="1033" name="Picture 9" descr="ลิ้นมังกร copy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248" y="7267"/>
              <a:ext cx="1005" cy="1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4" name="Picture 10" descr="ลิ้นมังกรขาว 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168" y="7316"/>
              <a:ext cx="1005" cy="1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1035" name="Object 11"/>
            <p:cNvGraphicFramePr>
              <a:graphicFrameLocks noChangeAspect="1"/>
            </p:cNvGraphicFramePr>
            <p:nvPr/>
          </p:nvGraphicFramePr>
          <p:xfrm>
            <a:off x="4785" y="7845"/>
            <a:ext cx="282" cy="325"/>
          </p:xfrm>
          <a:graphic>
            <a:graphicData uri="http://schemas.openxmlformats.org/presentationml/2006/ole">
              <p:oleObj spid="_x0000_s2050" r:id="rId8" imgW="114120" imgH="126720" progId="">
                <p:embed/>
              </p:oleObj>
            </a:graphicData>
          </a:graphic>
        </p:graphicFrame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2609" y="6938"/>
              <a:ext cx="1412" cy="329"/>
            </a:xfrm>
            <a:prstGeom prst="rect">
              <a:avLst/>
            </a:prstGeom>
            <a:solidFill>
              <a:srgbClr val="FFCC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37" name="Text Box 13"/>
            <p:cNvSpPr txBox="1">
              <a:spLocks noChangeArrowheads="1"/>
            </p:cNvSpPr>
            <p:nvPr/>
          </p:nvSpPr>
          <p:spPr bwMode="auto">
            <a:xfrm>
              <a:off x="2710" y="6865"/>
              <a:ext cx="1271" cy="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รุ่นพ่อ-แม่ (</a:t>
              </a: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ngsana New" pitchFamily="18" charset="-34"/>
                  <a:cs typeface="Cordia New" pitchFamily="34" charset="-34"/>
                </a:rPr>
                <a:t>P)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38" name="Line 14"/>
            <p:cNvSpPr>
              <a:spLocks noChangeShapeType="1"/>
            </p:cNvSpPr>
            <p:nvPr/>
          </p:nvSpPr>
          <p:spPr bwMode="auto">
            <a:xfrm>
              <a:off x="4034" y="8537"/>
              <a:ext cx="299" cy="22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39" name="Line 15"/>
            <p:cNvSpPr>
              <a:spLocks noChangeShapeType="1"/>
            </p:cNvSpPr>
            <p:nvPr/>
          </p:nvSpPr>
          <p:spPr bwMode="auto">
            <a:xfrm flipH="1">
              <a:off x="5677" y="8525"/>
              <a:ext cx="278" cy="22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2609" y="9638"/>
              <a:ext cx="1412" cy="329"/>
            </a:xfrm>
            <a:prstGeom prst="rect">
              <a:avLst/>
            </a:prstGeom>
            <a:solidFill>
              <a:srgbClr val="FFCC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41" name="Text Box 17"/>
            <p:cNvSpPr txBox="1">
              <a:spLocks noChangeArrowheads="1"/>
            </p:cNvSpPr>
            <p:nvPr/>
          </p:nvSpPr>
          <p:spPr bwMode="auto">
            <a:xfrm>
              <a:off x="2710" y="9565"/>
              <a:ext cx="604" cy="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รุ่น</a:t>
              </a: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ngsana New" pitchFamily="18" charset="-34"/>
                  <a:cs typeface="Cordia New" pitchFamily="34" charset="-34"/>
                </a:rPr>
                <a:t>  F</a:t>
              </a:r>
              <a:r>
                <a:rPr kumimoji="0" lang="th-TH" sz="16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1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pic>
          <p:nvPicPr>
            <p:cNvPr id="1042" name="Picture 18" descr="ลิ้นมังกรชมพู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318" y="9940"/>
              <a:ext cx="1007" cy="1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43" name="Rectangle 19"/>
            <p:cNvSpPr>
              <a:spLocks noChangeArrowheads="1"/>
            </p:cNvSpPr>
            <p:nvPr/>
          </p:nvSpPr>
          <p:spPr bwMode="auto">
            <a:xfrm>
              <a:off x="2609" y="12348"/>
              <a:ext cx="1412" cy="329"/>
            </a:xfrm>
            <a:prstGeom prst="rect">
              <a:avLst/>
            </a:prstGeom>
            <a:solidFill>
              <a:srgbClr val="FFCC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44" name="Text Box 20"/>
            <p:cNvSpPr txBox="1">
              <a:spLocks noChangeArrowheads="1"/>
            </p:cNvSpPr>
            <p:nvPr/>
          </p:nvSpPr>
          <p:spPr bwMode="auto">
            <a:xfrm>
              <a:off x="2710" y="12275"/>
              <a:ext cx="604" cy="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รุ่น</a:t>
              </a: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ngsana New" pitchFamily="18" charset="-34"/>
                  <a:cs typeface="Cordia New" pitchFamily="34" charset="-34"/>
                </a:rPr>
                <a:t>  F</a:t>
              </a:r>
              <a:r>
                <a:rPr kumimoji="0" lang="en-US" sz="16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ngsana New" pitchFamily="18" charset="-34"/>
                  <a:cs typeface="Cordia New" pitchFamily="34" charset="-34"/>
                </a:rPr>
                <a:t>2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4402" y="12510"/>
              <a:ext cx="295" cy="29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46" name="Text Box 22"/>
            <p:cNvSpPr txBox="1">
              <a:spLocks noChangeArrowheads="1"/>
            </p:cNvSpPr>
            <p:nvPr/>
          </p:nvSpPr>
          <p:spPr bwMode="auto">
            <a:xfrm>
              <a:off x="4431" y="12566"/>
              <a:ext cx="249" cy="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R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282" y="12510"/>
              <a:ext cx="295" cy="29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48" name="Text Box 24"/>
            <p:cNvSpPr txBox="1">
              <a:spLocks noChangeArrowheads="1"/>
            </p:cNvSpPr>
            <p:nvPr/>
          </p:nvSpPr>
          <p:spPr bwMode="auto">
            <a:xfrm>
              <a:off x="5312" y="12558"/>
              <a:ext cx="249" cy="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w</a:t>
              </a:r>
              <a:endParaRPr kumimoji="0" lang="en-US" sz="10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ngsana New" pitchFamily="18" charset="-34"/>
                <a:cs typeface="Cordia New" pitchFamily="34" charset="-34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49" name="Text Box 25"/>
            <p:cNvSpPr txBox="1">
              <a:spLocks noChangeArrowheads="1"/>
            </p:cNvSpPr>
            <p:nvPr/>
          </p:nvSpPr>
          <p:spPr bwMode="auto">
            <a:xfrm>
              <a:off x="4118" y="13581"/>
              <a:ext cx="854" cy="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R</a:t>
              </a: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 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R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50" name="Text Box 26"/>
            <p:cNvSpPr txBox="1">
              <a:spLocks noChangeArrowheads="1"/>
            </p:cNvSpPr>
            <p:nvPr/>
          </p:nvSpPr>
          <p:spPr bwMode="auto">
            <a:xfrm>
              <a:off x="5052" y="13581"/>
              <a:ext cx="853" cy="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R</a:t>
              </a: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 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w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51" name="Text Box 27"/>
            <p:cNvSpPr txBox="1">
              <a:spLocks noChangeArrowheads="1"/>
            </p:cNvSpPr>
            <p:nvPr/>
          </p:nvSpPr>
          <p:spPr bwMode="auto">
            <a:xfrm>
              <a:off x="4118" y="14480"/>
              <a:ext cx="854" cy="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R</a:t>
              </a: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 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w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52" name="Rectangle 28"/>
            <p:cNvSpPr>
              <a:spLocks noChangeArrowheads="1"/>
            </p:cNvSpPr>
            <p:nvPr/>
          </p:nvSpPr>
          <p:spPr bwMode="auto">
            <a:xfrm>
              <a:off x="4100" y="12894"/>
              <a:ext cx="1811" cy="1811"/>
            </a:xfrm>
            <a:prstGeom prst="rect">
              <a:avLst/>
            </a:prstGeom>
            <a:noFill/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53" name="Line 29"/>
            <p:cNvSpPr>
              <a:spLocks noChangeShapeType="1"/>
            </p:cNvSpPr>
            <p:nvPr/>
          </p:nvSpPr>
          <p:spPr bwMode="auto">
            <a:xfrm>
              <a:off x="4100" y="13808"/>
              <a:ext cx="1811" cy="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54" name="Text Box 30"/>
            <p:cNvSpPr txBox="1">
              <a:spLocks noChangeArrowheads="1"/>
            </p:cNvSpPr>
            <p:nvPr/>
          </p:nvSpPr>
          <p:spPr bwMode="auto">
            <a:xfrm>
              <a:off x="5011" y="14480"/>
              <a:ext cx="854" cy="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w</a:t>
              </a: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 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w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3659" y="14107"/>
              <a:ext cx="295" cy="29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3651" y="13204"/>
              <a:ext cx="295" cy="29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57" name="Line 33"/>
            <p:cNvSpPr>
              <a:spLocks noChangeShapeType="1"/>
            </p:cNvSpPr>
            <p:nvPr/>
          </p:nvSpPr>
          <p:spPr bwMode="auto">
            <a:xfrm>
              <a:off x="5040" y="12890"/>
              <a:ext cx="0" cy="1809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4306" y="8709"/>
              <a:ext cx="312" cy="3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59" name="Text Box 35"/>
            <p:cNvSpPr txBox="1">
              <a:spLocks noChangeArrowheads="1"/>
            </p:cNvSpPr>
            <p:nvPr/>
          </p:nvSpPr>
          <p:spPr bwMode="auto">
            <a:xfrm>
              <a:off x="4328" y="8774"/>
              <a:ext cx="263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R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56" y="8709"/>
              <a:ext cx="312" cy="3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61" name="Text Box 37"/>
            <p:cNvSpPr txBox="1">
              <a:spLocks noChangeArrowheads="1"/>
            </p:cNvSpPr>
            <p:nvPr/>
          </p:nvSpPr>
          <p:spPr bwMode="auto">
            <a:xfrm>
              <a:off x="5387" y="8766"/>
              <a:ext cx="263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w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62" name="Line 38"/>
            <p:cNvSpPr>
              <a:spLocks noChangeShapeType="1"/>
            </p:cNvSpPr>
            <p:nvPr/>
          </p:nvSpPr>
          <p:spPr bwMode="auto">
            <a:xfrm>
              <a:off x="4568" y="11658"/>
              <a:ext cx="413" cy="31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63" name="Line 39"/>
            <p:cNvSpPr>
              <a:spLocks noChangeShapeType="1"/>
            </p:cNvSpPr>
            <p:nvPr/>
          </p:nvSpPr>
          <p:spPr bwMode="auto">
            <a:xfrm flipV="1">
              <a:off x="4985" y="11647"/>
              <a:ext cx="411" cy="315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64" name="Line 40"/>
            <p:cNvSpPr>
              <a:spLocks noChangeShapeType="1"/>
            </p:cNvSpPr>
            <p:nvPr/>
          </p:nvSpPr>
          <p:spPr bwMode="auto">
            <a:xfrm>
              <a:off x="5141" y="11150"/>
              <a:ext cx="299" cy="22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65" name="Line 41"/>
            <p:cNvSpPr>
              <a:spLocks noChangeShapeType="1"/>
            </p:cNvSpPr>
            <p:nvPr/>
          </p:nvSpPr>
          <p:spPr bwMode="auto">
            <a:xfrm flipH="1">
              <a:off x="4498" y="11143"/>
              <a:ext cx="278" cy="22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66" name="Oval 42"/>
            <p:cNvSpPr>
              <a:spLocks noChangeArrowheads="1"/>
            </p:cNvSpPr>
            <p:nvPr/>
          </p:nvSpPr>
          <p:spPr bwMode="auto">
            <a:xfrm>
              <a:off x="4306" y="11375"/>
              <a:ext cx="312" cy="3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67" name="Text Box 43"/>
            <p:cNvSpPr txBox="1">
              <a:spLocks noChangeArrowheads="1"/>
            </p:cNvSpPr>
            <p:nvPr/>
          </p:nvSpPr>
          <p:spPr bwMode="auto">
            <a:xfrm>
              <a:off x="4328" y="11440"/>
              <a:ext cx="263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R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68" name="Oval 44"/>
            <p:cNvSpPr>
              <a:spLocks noChangeArrowheads="1"/>
            </p:cNvSpPr>
            <p:nvPr/>
          </p:nvSpPr>
          <p:spPr bwMode="auto">
            <a:xfrm>
              <a:off x="5356" y="11375"/>
              <a:ext cx="312" cy="3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69" name="Text Box 45"/>
            <p:cNvSpPr txBox="1">
              <a:spLocks noChangeArrowheads="1"/>
            </p:cNvSpPr>
            <p:nvPr/>
          </p:nvSpPr>
          <p:spPr bwMode="auto">
            <a:xfrm>
              <a:off x="5387" y="11432"/>
              <a:ext cx="263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w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70" name="Text Box 46"/>
            <p:cNvSpPr txBox="1">
              <a:spLocks noChangeArrowheads="1"/>
            </p:cNvSpPr>
            <p:nvPr/>
          </p:nvSpPr>
          <p:spPr bwMode="auto">
            <a:xfrm>
              <a:off x="2894" y="8717"/>
              <a:ext cx="1260" cy="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เซลล์สืบพันธุ์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71" name="Text Box 47"/>
            <p:cNvSpPr txBox="1">
              <a:spLocks noChangeArrowheads="1"/>
            </p:cNvSpPr>
            <p:nvPr/>
          </p:nvSpPr>
          <p:spPr bwMode="auto">
            <a:xfrm>
              <a:off x="2508" y="7661"/>
              <a:ext cx="585" cy="7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แดง </a:t>
              </a:r>
              <a:endParaRPr kumimoji="0" lang="en-US" sz="10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ngsana New" pitchFamily="18" charset="-34"/>
                <a:cs typeface="Cordia New" pitchFamily="34" charset="-34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R</a:t>
              </a: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 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R</a:t>
              </a:r>
              <a:endParaRPr kumimoji="0" lang="en-US" sz="10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ngsana New" pitchFamily="18" charset="-34"/>
                <a:cs typeface="Cordia New" pitchFamily="34" charset="-34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72" name="Text Box 48"/>
            <p:cNvSpPr txBox="1">
              <a:spLocks noChangeArrowheads="1"/>
            </p:cNvSpPr>
            <p:nvPr/>
          </p:nvSpPr>
          <p:spPr bwMode="auto">
            <a:xfrm>
              <a:off x="6107" y="7661"/>
              <a:ext cx="585" cy="7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ขาว </a:t>
              </a:r>
              <a:endParaRPr kumimoji="0" lang="en-US" sz="10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ngsana New" pitchFamily="18" charset="-34"/>
                <a:cs typeface="Cordia New" pitchFamily="34" charset="-34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w</a:t>
              </a: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 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w</a:t>
              </a:r>
              <a:endParaRPr kumimoji="0" lang="en-US" sz="10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ngsana New" pitchFamily="18" charset="-34"/>
                <a:cs typeface="Cordia New" pitchFamily="34" charset="-34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73" name="Text Box 49"/>
            <p:cNvSpPr txBox="1">
              <a:spLocks noChangeArrowheads="1"/>
            </p:cNvSpPr>
            <p:nvPr/>
          </p:nvSpPr>
          <p:spPr bwMode="auto">
            <a:xfrm>
              <a:off x="5409" y="10213"/>
              <a:ext cx="585" cy="7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ชมพู </a:t>
              </a:r>
              <a:endParaRPr kumimoji="0" lang="en-US" sz="10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ngsana New" pitchFamily="18" charset="-34"/>
                <a:cs typeface="Cordia New" pitchFamily="34" charset="-34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R</a:t>
              </a: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 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w</a:t>
              </a:r>
              <a:endParaRPr kumimoji="0" lang="en-US" sz="10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ngsana New" pitchFamily="18" charset="-34"/>
                <a:cs typeface="Cordia New" pitchFamily="34" charset="-34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74" name="Text Box 50"/>
            <p:cNvSpPr txBox="1">
              <a:spLocks noChangeArrowheads="1"/>
            </p:cNvSpPr>
            <p:nvPr/>
          </p:nvSpPr>
          <p:spPr bwMode="auto">
            <a:xfrm>
              <a:off x="2711" y="11348"/>
              <a:ext cx="1260" cy="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เซลล์สืบพันธุ์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75" name="Text Box 51"/>
            <p:cNvSpPr txBox="1">
              <a:spLocks noChangeArrowheads="1"/>
            </p:cNvSpPr>
            <p:nvPr/>
          </p:nvSpPr>
          <p:spPr bwMode="auto">
            <a:xfrm>
              <a:off x="3671" y="13253"/>
              <a:ext cx="249" cy="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R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76" name="Text Box 52"/>
            <p:cNvSpPr txBox="1">
              <a:spLocks noChangeArrowheads="1"/>
            </p:cNvSpPr>
            <p:nvPr/>
          </p:nvSpPr>
          <p:spPr bwMode="auto">
            <a:xfrm>
              <a:off x="3678" y="14152"/>
              <a:ext cx="249" cy="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C</a:t>
              </a:r>
              <a:r>
                <a:rPr kumimoji="0" lang="en-US" sz="1000" b="0" i="1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w</a:t>
              </a:r>
              <a:endParaRPr kumimoji="0" lang="en-US" sz="10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ngsana New" pitchFamily="18" charset="-34"/>
                <a:cs typeface="Cordia New" pitchFamily="34" charset="-34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77" name="Text Box 53"/>
            <p:cNvSpPr txBox="1">
              <a:spLocks noChangeArrowheads="1"/>
            </p:cNvSpPr>
            <p:nvPr/>
          </p:nvSpPr>
          <p:spPr bwMode="auto">
            <a:xfrm>
              <a:off x="3385" y="13105"/>
              <a:ext cx="211" cy="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/>
                  <a:ea typeface="Angsana New" pitchFamily="18" charset="-34"/>
                  <a:cs typeface="Cordia New" pitchFamily="34" charset="-34"/>
                </a:rPr>
                <a:t>½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78" name="Text Box 54"/>
            <p:cNvSpPr txBox="1">
              <a:spLocks noChangeArrowheads="1"/>
            </p:cNvSpPr>
            <p:nvPr/>
          </p:nvSpPr>
          <p:spPr bwMode="auto">
            <a:xfrm>
              <a:off x="3385" y="13980"/>
              <a:ext cx="211" cy="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/>
                  <a:ea typeface="Angsana New" pitchFamily="18" charset="-34"/>
                  <a:cs typeface="Cordia New" pitchFamily="34" charset="-34"/>
                </a:rPr>
                <a:t>½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79" name="Text Box 55"/>
            <p:cNvSpPr txBox="1">
              <a:spLocks noChangeArrowheads="1"/>
            </p:cNvSpPr>
            <p:nvPr/>
          </p:nvSpPr>
          <p:spPr bwMode="auto">
            <a:xfrm>
              <a:off x="4163" y="12398"/>
              <a:ext cx="211" cy="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/>
                  <a:ea typeface="Angsana New" pitchFamily="18" charset="-34"/>
                  <a:cs typeface="Cordia New" pitchFamily="34" charset="-34"/>
                </a:rPr>
                <a:t>½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80" name="Text Box 56"/>
            <p:cNvSpPr txBox="1">
              <a:spLocks noChangeArrowheads="1"/>
            </p:cNvSpPr>
            <p:nvPr/>
          </p:nvSpPr>
          <p:spPr bwMode="auto">
            <a:xfrm>
              <a:off x="5053" y="12398"/>
              <a:ext cx="211" cy="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/>
                  <a:ea typeface="Angsana New" pitchFamily="18" charset="-34"/>
                  <a:cs typeface="Cordia New" pitchFamily="34" charset="-34"/>
                </a:rPr>
                <a:t>½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81" name="Text Box 57"/>
            <p:cNvSpPr txBox="1">
              <a:spLocks noChangeArrowheads="1"/>
            </p:cNvSpPr>
            <p:nvPr/>
          </p:nvSpPr>
          <p:spPr bwMode="auto">
            <a:xfrm>
              <a:off x="3582" y="12726"/>
              <a:ext cx="328" cy="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ไข่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82" name="Text Box 58"/>
            <p:cNvSpPr txBox="1">
              <a:spLocks noChangeArrowheads="1"/>
            </p:cNvSpPr>
            <p:nvPr/>
          </p:nvSpPr>
          <p:spPr bwMode="auto">
            <a:xfrm>
              <a:off x="5747" y="12421"/>
              <a:ext cx="602" cy="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สเปิร์ม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83" name="Text Box 59"/>
            <p:cNvSpPr txBox="1">
              <a:spLocks noChangeArrowheads="1"/>
            </p:cNvSpPr>
            <p:nvPr/>
          </p:nvSpPr>
          <p:spPr bwMode="auto">
            <a:xfrm>
              <a:off x="4064" y="11251"/>
              <a:ext cx="211" cy="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/>
                  <a:ea typeface="Angsana New" pitchFamily="18" charset="-34"/>
                  <a:cs typeface="Cordia New" pitchFamily="34" charset="-34"/>
                </a:rPr>
                <a:t>½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84" name="Text Box 60"/>
            <p:cNvSpPr txBox="1">
              <a:spLocks noChangeArrowheads="1"/>
            </p:cNvSpPr>
            <p:nvPr/>
          </p:nvSpPr>
          <p:spPr bwMode="auto">
            <a:xfrm>
              <a:off x="5091" y="11251"/>
              <a:ext cx="211" cy="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/>
                  <a:ea typeface="Angsana New" pitchFamily="18" charset="-34"/>
                  <a:cs typeface="Cordia New" pitchFamily="34" charset="-34"/>
                </a:rPr>
                <a:t>½</a:t>
              </a:r>
              <a:endParaRPr kumimoji="0" lang="th-TH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1085" name="AutoShape 61"/>
            <p:cNvSpPr>
              <a:spLocks noChangeArrowheads="1"/>
            </p:cNvSpPr>
            <p:nvPr/>
          </p:nvSpPr>
          <p:spPr bwMode="auto">
            <a:xfrm>
              <a:off x="2235" y="6918"/>
              <a:ext cx="4500" cy="2523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8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86" name="AutoShape 62"/>
            <p:cNvSpPr>
              <a:spLocks noChangeArrowheads="1"/>
            </p:cNvSpPr>
            <p:nvPr/>
          </p:nvSpPr>
          <p:spPr bwMode="auto">
            <a:xfrm>
              <a:off x="2235" y="9618"/>
              <a:ext cx="4500" cy="2523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8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87" name="AutoShape 63"/>
            <p:cNvSpPr>
              <a:spLocks noChangeArrowheads="1"/>
            </p:cNvSpPr>
            <p:nvPr/>
          </p:nvSpPr>
          <p:spPr bwMode="auto">
            <a:xfrm>
              <a:off x="2235" y="12328"/>
              <a:ext cx="4500" cy="2523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8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88" name="Line 64"/>
            <p:cNvSpPr>
              <a:spLocks noChangeShapeType="1"/>
            </p:cNvSpPr>
            <p:nvPr/>
          </p:nvSpPr>
          <p:spPr bwMode="auto">
            <a:xfrm flipH="1">
              <a:off x="4977" y="11959"/>
              <a:ext cx="4" cy="619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sm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1089" name="Line 65"/>
            <p:cNvSpPr>
              <a:spLocks noChangeShapeType="1"/>
            </p:cNvSpPr>
            <p:nvPr/>
          </p:nvSpPr>
          <p:spPr bwMode="auto">
            <a:xfrm flipH="1">
              <a:off x="4977" y="9293"/>
              <a:ext cx="4" cy="619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sm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85786" y="285728"/>
            <a:ext cx="2143140" cy="3286148"/>
            <a:chOff x="3071802" y="214290"/>
            <a:chExt cx="1428760" cy="2646595"/>
          </a:xfrm>
        </p:grpSpPr>
        <p:pic>
          <p:nvPicPr>
            <p:cNvPr id="2" name="Picture 1" descr="http://www.magnoliathailand.com/webboard/index.php?PHPSESSID=fa086083183eec870353886bbdc7542c&amp;action=dlattach;topic=1308.0;attach=13875;image"/>
            <p:cNvPicPr>
              <a:picLocks noChangeAspect="1" noChangeArrowheads="1"/>
            </p:cNvPicPr>
            <p:nvPr/>
          </p:nvPicPr>
          <p:blipFill>
            <a:blip r:embed="rId2"/>
            <a:srcRect l="24568" r="14012"/>
            <a:stretch>
              <a:fillRect/>
            </a:stretch>
          </p:blipFill>
          <p:spPr bwMode="auto">
            <a:xfrm>
              <a:off x="3071802" y="214290"/>
              <a:ext cx="1428760" cy="2128917"/>
            </a:xfrm>
            <a:prstGeom prst="rect">
              <a:avLst/>
            </a:prstGeom>
            <a:noFill/>
          </p:spPr>
        </p:pic>
        <p:sp>
          <p:nvSpPr>
            <p:cNvPr id="3" name="Rectangle 2"/>
            <p:cNvSpPr/>
            <p:nvPr/>
          </p:nvSpPr>
          <p:spPr>
            <a:xfrm>
              <a:off x="3500430" y="2214554"/>
              <a:ext cx="76815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rgbClr val="0070C0"/>
                  </a:solidFill>
                  <a:latin typeface="Angsana New" pitchFamily="18" charset="-34"/>
                  <a:cs typeface="Angsana New" pitchFamily="18" charset="-34"/>
                </a:rPr>
                <a:t>RR</a:t>
              </a:r>
              <a:r>
                <a:rPr lang="en-US" sz="3600" b="1" baseline="30000" dirty="0" smtClean="0">
                  <a:solidFill>
                    <a:srgbClr val="0070C0"/>
                  </a:solidFill>
                  <a:latin typeface="Angsana New" pitchFamily="18" charset="-34"/>
                  <a:cs typeface="Angsana New" pitchFamily="18" charset="-34"/>
                </a:rPr>
                <a:t>’</a:t>
              </a:r>
              <a:r>
                <a:rPr lang="en-US" sz="3600" b="1" dirty="0" smtClean="0">
                  <a:solidFill>
                    <a:srgbClr val="0070C0"/>
                  </a:solidFill>
                  <a:latin typeface="Angsana New" pitchFamily="18" charset="-34"/>
                  <a:cs typeface="Angsana New" pitchFamily="18" charset="-34"/>
                </a:rPr>
                <a:t> </a:t>
              </a:r>
              <a:endParaRPr lang="th-TH" sz="36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3286116" y="428604"/>
            <a:ext cx="571504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ดอกสีชมพู  ในรุ่น  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F</a:t>
            </a:r>
            <a:r>
              <a:rPr lang="en-US" sz="3200" b="1" baseline="-25000" dirty="0" smtClean="0">
                <a:latin typeface="Angsana New" pitchFamily="18" charset="-34"/>
                <a:cs typeface="Angsana New" pitchFamily="18" charset="-34"/>
              </a:rPr>
              <a:t>1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 มี 2  แอลลีล  คือ  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R  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และ 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R</a:t>
            </a:r>
            <a:r>
              <a:rPr lang="en-US" sz="3200" b="1" baseline="30000" dirty="0" smtClean="0">
                <a:latin typeface="Angsana New" pitchFamily="18" charset="-34"/>
                <a:cs typeface="Angsana New" pitchFamily="18" charset="-34"/>
              </a:rPr>
              <a:t>’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 </a:t>
            </a:r>
            <a:endParaRPr lang="th-TH" sz="3200" b="1" dirty="0" smtClean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71868" y="1285860"/>
            <a:ext cx="483016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แอลลีล  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R  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ไม่สามารถข่ม   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R</a:t>
            </a:r>
            <a:r>
              <a:rPr lang="en-US" sz="3200" b="1" baseline="30000" dirty="0" smtClean="0">
                <a:latin typeface="Angsana New" pitchFamily="18" charset="-34"/>
                <a:cs typeface="Angsana New" pitchFamily="18" charset="-34"/>
              </a:rPr>
              <a:t>’  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ได้สมบูรณ์ </a:t>
            </a:r>
            <a:endParaRPr lang="th-TH" sz="3200" dirty="0"/>
          </a:p>
        </p:txBody>
      </p:sp>
      <p:sp>
        <p:nvSpPr>
          <p:cNvPr id="8" name="Rectangle 7"/>
          <p:cNvSpPr/>
          <p:nvPr/>
        </p:nvSpPr>
        <p:spPr>
          <a:xfrm>
            <a:off x="3714776" y="2071678"/>
            <a:ext cx="457200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 ฟีโนไทป์  จึงอยู่ระหว่างฟีโนไทป์ของรุ่นพ่อแม่ที่เป็นฮอมอไซกัส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  </a:t>
            </a:r>
            <a:endParaRPr lang="th-TH" sz="3200" dirty="0"/>
          </a:p>
        </p:txBody>
      </p:sp>
      <p:sp>
        <p:nvSpPr>
          <p:cNvPr id="9" name="Down Arrow 8"/>
          <p:cNvSpPr/>
          <p:nvPr/>
        </p:nvSpPr>
        <p:spPr>
          <a:xfrm>
            <a:off x="5429256" y="3357562"/>
            <a:ext cx="857256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Rectangle 9"/>
          <p:cNvSpPr/>
          <p:nvPr/>
        </p:nvSpPr>
        <p:spPr>
          <a:xfrm>
            <a:off x="4474656" y="3923418"/>
            <a:ext cx="2811988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ลักษณะเด่นไม่สมบูรณ์</a:t>
            </a:r>
          </a:p>
          <a:p>
            <a:pPr algn="ctr"/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(incomplete dominant)</a:t>
            </a:r>
            <a:endParaRPr lang="th-TH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488" y="357166"/>
            <a:ext cx="3474029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ลักษณะเด่นไม่สมบูรณ์</a:t>
            </a:r>
          </a:p>
          <a:p>
            <a:pPr algn="ctr"/>
            <a:r>
              <a:rPr lang="en-US" sz="4000" b="1" dirty="0" smtClean="0">
                <a:latin typeface="Angsana New" pitchFamily="18" charset="-34"/>
                <a:cs typeface="Angsana New" pitchFamily="18" charset="-34"/>
              </a:rPr>
              <a:t>(incomplete dominant)</a:t>
            </a:r>
            <a:endParaRPr lang="th-TH" sz="4000" dirty="0"/>
          </a:p>
        </p:txBody>
      </p:sp>
      <p:grpSp>
        <p:nvGrpSpPr>
          <p:cNvPr id="6" name="Group 5"/>
          <p:cNvGrpSpPr/>
          <p:nvPr/>
        </p:nvGrpSpPr>
        <p:grpSpPr>
          <a:xfrm>
            <a:off x="214282" y="2357430"/>
            <a:ext cx="2870220" cy="1143008"/>
            <a:chOff x="2285984" y="2571744"/>
            <a:chExt cx="3003718" cy="1143008"/>
          </a:xfrm>
        </p:grpSpPr>
        <p:sp>
          <p:nvSpPr>
            <p:cNvPr id="4" name="Cloud 3"/>
            <p:cNvSpPr/>
            <p:nvPr/>
          </p:nvSpPr>
          <p:spPr>
            <a:xfrm>
              <a:off x="2285984" y="2571744"/>
              <a:ext cx="2915667" cy="1143008"/>
            </a:xfrm>
            <a:prstGeom prst="cloud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360745" y="2876211"/>
              <a:ext cx="29289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200" b="1" dirty="0" smtClean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ลักษณะสีดอกบานเย็น</a:t>
              </a:r>
              <a:endParaRPr lang="th-TH" sz="32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929322" y="1928802"/>
            <a:ext cx="3286148" cy="1143008"/>
            <a:chOff x="4643438" y="2786058"/>
            <a:chExt cx="3286148" cy="1143008"/>
          </a:xfrm>
        </p:grpSpPr>
        <p:sp>
          <p:nvSpPr>
            <p:cNvPr id="7" name="Explosion 1 6"/>
            <p:cNvSpPr/>
            <p:nvPr/>
          </p:nvSpPr>
          <p:spPr>
            <a:xfrm>
              <a:off x="4643438" y="2786058"/>
              <a:ext cx="3286148" cy="1143008"/>
            </a:xfrm>
            <a:prstGeom prst="irregularSeal1">
              <a:avLst/>
            </a:prstGeom>
            <a:solidFill>
              <a:srgbClr val="E725A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000628" y="3071810"/>
              <a:ext cx="2571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ลักษณะสีดอกลิ้นมังกร</a:t>
              </a:r>
              <a:endParaRPr lang="th-TH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857356" y="3143248"/>
            <a:ext cx="3643338" cy="1000132"/>
            <a:chOff x="3571868" y="4429132"/>
            <a:chExt cx="3643338" cy="1000132"/>
          </a:xfrm>
        </p:grpSpPr>
        <p:sp>
          <p:nvSpPr>
            <p:cNvPr id="10" name="7-Point Star 9">
              <a:hlinkClick r:id="rId2" action="ppaction://hlinksldjump"/>
            </p:cNvPr>
            <p:cNvSpPr/>
            <p:nvPr/>
          </p:nvSpPr>
          <p:spPr>
            <a:xfrm>
              <a:off x="3571868" y="4429132"/>
              <a:ext cx="3643338" cy="1000132"/>
            </a:xfrm>
            <a:prstGeom prst="star7">
              <a:avLst/>
            </a:prstGeom>
            <a:solidFill>
              <a:srgbClr val="50F71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857620" y="4691730"/>
              <a:ext cx="30003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b="1" dirty="0" smtClean="0">
                  <a:latin typeface="Angsana New" pitchFamily="18" charset="-34"/>
                  <a:cs typeface="Angsana New" pitchFamily="18" charset="-34"/>
                </a:rPr>
                <a:t>ลักษณะเส้นผมของคน</a:t>
              </a:r>
              <a:endParaRPr lang="th-TH" b="1" dirty="0">
                <a:latin typeface="Angsana New" pitchFamily="18" charset="-34"/>
                <a:cs typeface="Angsana New" pitchFamily="18" charset="-34"/>
              </a:endParaRPr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 rot="10800000" flipV="1">
            <a:off x="2071670" y="1714488"/>
            <a:ext cx="1357322" cy="57150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000760" y="1714488"/>
            <a:ext cx="1071570" cy="42862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5000628" y="3143248"/>
            <a:ext cx="3571900" cy="1357322"/>
            <a:chOff x="5715008" y="3357562"/>
            <a:chExt cx="3428992" cy="1143008"/>
          </a:xfrm>
        </p:grpSpPr>
        <p:sp>
          <p:nvSpPr>
            <p:cNvPr id="20" name="32-Point Star 19"/>
            <p:cNvSpPr/>
            <p:nvPr/>
          </p:nvSpPr>
          <p:spPr>
            <a:xfrm>
              <a:off x="5715008" y="3357562"/>
              <a:ext cx="3428992" cy="1071570"/>
            </a:xfrm>
            <a:prstGeom prst="star32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215074" y="3546463"/>
              <a:ext cx="250033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b="1" dirty="0" smtClean="0">
                  <a:latin typeface="Angsana New" pitchFamily="18" charset="-34"/>
                  <a:cs typeface="Angsana New" pitchFamily="18" charset="-34"/>
                </a:rPr>
                <a:t>โรคระดับคอเลสเตอรอล</a:t>
              </a:r>
            </a:p>
            <a:p>
              <a:pPr algn="ctr"/>
              <a:r>
                <a:rPr lang="th-TH" b="1" dirty="0" smtClean="0">
                  <a:latin typeface="Angsana New" pitchFamily="18" charset="-34"/>
                  <a:cs typeface="Angsana New" pitchFamily="18" charset="-34"/>
                </a:rPr>
                <a:t>สูงในเลือด</a:t>
              </a:r>
              <a:endParaRPr lang="th-TH" b="1" dirty="0">
                <a:latin typeface="Angsana New" pitchFamily="18" charset="-34"/>
                <a:cs typeface="Angsana New" pitchFamily="18" charset="-34"/>
              </a:endParaRPr>
            </a:p>
          </p:txBody>
        </p:sp>
      </p:grpSp>
      <p:cxnSp>
        <p:nvCxnSpPr>
          <p:cNvPr id="24" name="Straight Arrow Connector 23"/>
          <p:cNvCxnSpPr/>
          <p:nvPr/>
        </p:nvCxnSpPr>
        <p:spPr>
          <a:xfrm rot="5400000">
            <a:off x="3321835" y="2178835"/>
            <a:ext cx="1285884" cy="50006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6200000" flipH="1">
            <a:off x="4822033" y="2178835"/>
            <a:ext cx="1428760" cy="64294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ir.jp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rcRect l="4928" t="6656" r="6976" b="8262"/>
          <a:stretch>
            <a:fillRect/>
          </a:stretch>
        </p:blipFill>
        <p:spPr>
          <a:xfrm>
            <a:off x="2214546" y="357166"/>
            <a:ext cx="4643470" cy="57233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488" y="357166"/>
            <a:ext cx="3474029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ลักษณะเด่นไม่สมบูรณ์</a:t>
            </a:r>
          </a:p>
          <a:p>
            <a:pPr algn="ctr"/>
            <a:r>
              <a:rPr lang="en-US" sz="4000" b="1" dirty="0" smtClean="0">
                <a:latin typeface="Angsana New" pitchFamily="18" charset="-34"/>
                <a:cs typeface="Angsana New" pitchFamily="18" charset="-34"/>
              </a:rPr>
              <a:t>(incomplete dominant)</a:t>
            </a:r>
            <a:endParaRPr lang="th-TH" sz="4000" dirty="0"/>
          </a:p>
        </p:txBody>
      </p:sp>
      <p:grpSp>
        <p:nvGrpSpPr>
          <p:cNvPr id="3" name="Group 5"/>
          <p:cNvGrpSpPr/>
          <p:nvPr/>
        </p:nvGrpSpPr>
        <p:grpSpPr>
          <a:xfrm>
            <a:off x="214282" y="2357430"/>
            <a:ext cx="2870220" cy="1143008"/>
            <a:chOff x="2285984" y="2571744"/>
            <a:chExt cx="3003718" cy="1143008"/>
          </a:xfrm>
        </p:grpSpPr>
        <p:sp>
          <p:nvSpPr>
            <p:cNvPr id="4" name="Cloud 3"/>
            <p:cNvSpPr/>
            <p:nvPr/>
          </p:nvSpPr>
          <p:spPr>
            <a:xfrm>
              <a:off x="2285984" y="2571744"/>
              <a:ext cx="2915667" cy="1143008"/>
            </a:xfrm>
            <a:prstGeom prst="cloud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360745" y="2876211"/>
              <a:ext cx="29289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200" b="1" dirty="0" smtClean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ลักษณะสีดอกบานเย็น</a:t>
              </a:r>
              <a:endParaRPr lang="th-TH" sz="32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6" name="Group 8"/>
          <p:cNvGrpSpPr/>
          <p:nvPr/>
        </p:nvGrpSpPr>
        <p:grpSpPr>
          <a:xfrm>
            <a:off x="5929322" y="1928802"/>
            <a:ext cx="3286148" cy="1143008"/>
            <a:chOff x="4643438" y="2786058"/>
            <a:chExt cx="3286148" cy="1143008"/>
          </a:xfrm>
        </p:grpSpPr>
        <p:sp>
          <p:nvSpPr>
            <p:cNvPr id="7" name="Explosion 1 6"/>
            <p:cNvSpPr/>
            <p:nvPr/>
          </p:nvSpPr>
          <p:spPr>
            <a:xfrm>
              <a:off x="4643438" y="2786058"/>
              <a:ext cx="3286148" cy="1143008"/>
            </a:xfrm>
            <a:prstGeom prst="irregularSeal1">
              <a:avLst/>
            </a:prstGeom>
            <a:solidFill>
              <a:srgbClr val="E725A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000628" y="3071810"/>
              <a:ext cx="2571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ลักษณะสีดอกลิ้นมังกร</a:t>
              </a:r>
              <a:endParaRPr lang="th-TH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9" name="Group 11"/>
          <p:cNvGrpSpPr/>
          <p:nvPr/>
        </p:nvGrpSpPr>
        <p:grpSpPr>
          <a:xfrm>
            <a:off x="1857356" y="3143248"/>
            <a:ext cx="3643338" cy="1000132"/>
            <a:chOff x="3571868" y="4429132"/>
            <a:chExt cx="3643338" cy="1000132"/>
          </a:xfrm>
        </p:grpSpPr>
        <p:sp>
          <p:nvSpPr>
            <p:cNvPr id="10" name="7-Point Star 9">
              <a:hlinkClick r:id="rId2" action="ppaction://hlinksldjump"/>
            </p:cNvPr>
            <p:cNvSpPr/>
            <p:nvPr/>
          </p:nvSpPr>
          <p:spPr>
            <a:xfrm>
              <a:off x="3571868" y="4429132"/>
              <a:ext cx="3643338" cy="1000132"/>
            </a:xfrm>
            <a:prstGeom prst="star7">
              <a:avLst/>
            </a:prstGeom>
            <a:solidFill>
              <a:srgbClr val="50F71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857620" y="4691730"/>
              <a:ext cx="30003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b="1" dirty="0" smtClean="0">
                  <a:latin typeface="Angsana New" pitchFamily="18" charset="-34"/>
                  <a:cs typeface="Angsana New" pitchFamily="18" charset="-34"/>
                </a:rPr>
                <a:t>ลักษณะเส้นผมของคน</a:t>
              </a:r>
              <a:endParaRPr lang="th-TH" b="1" dirty="0">
                <a:latin typeface="Angsana New" pitchFamily="18" charset="-34"/>
                <a:cs typeface="Angsana New" pitchFamily="18" charset="-34"/>
              </a:endParaRPr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 rot="10800000" flipV="1">
            <a:off x="2071670" y="1714488"/>
            <a:ext cx="1357322" cy="57150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000760" y="1714488"/>
            <a:ext cx="1071570" cy="42862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21"/>
          <p:cNvGrpSpPr/>
          <p:nvPr/>
        </p:nvGrpSpPr>
        <p:grpSpPr>
          <a:xfrm>
            <a:off x="5000628" y="3143247"/>
            <a:ext cx="3571900" cy="1272489"/>
            <a:chOff x="5715008" y="3357562"/>
            <a:chExt cx="3428992" cy="1071570"/>
          </a:xfrm>
        </p:grpSpPr>
        <p:sp>
          <p:nvSpPr>
            <p:cNvPr id="20" name="32-Point Star 19"/>
            <p:cNvSpPr/>
            <p:nvPr/>
          </p:nvSpPr>
          <p:spPr>
            <a:xfrm>
              <a:off x="5715008" y="3357562"/>
              <a:ext cx="3428992" cy="1071570"/>
            </a:xfrm>
            <a:prstGeom prst="star32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1" name="TextBox 20">
              <a:hlinkClick r:id="rId3" action="ppaction://hlinksldjump"/>
            </p:cNvPr>
            <p:cNvSpPr txBox="1"/>
            <p:nvPr/>
          </p:nvSpPr>
          <p:spPr>
            <a:xfrm>
              <a:off x="6215074" y="3546463"/>
              <a:ext cx="2500330" cy="803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b="1" dirty="0" smtClean="0">
                  <a:latin typeface="Angsana New" pitchFamily="18" charset="-34"/>
                  <a:cs typeface="Angsana New" pitchFamily="18" charset="-34"/>
                </a:rPr>
                <a:t>โรคระดับคอเลสเตอรอล</a:t>
              </a:r>
            </a:p>
            <a:p>
              <a:pPr algn="ctr"/>
              <a:r>
                <a:rPr lang="th-TH" b="1" dirty="0" smtClean="0">
                  <a:latin typeface="Angsana New" pitchFamily="18" charset="-34"/>
                  <a:cs typeface="Angsana New" pitchFamily="18" charset="-34"/>
                  <a:hlinkClick r:id="rId3" action="ppaction://hlinksldjump"/>
                </a:rPr>
                <a:t>สูง</a:t>
              </a:r>
              <a:r>
                <a:rPr lang="th-TH" b="1" dirty="0" smtClean="0">
                  <a:latin typeface="Angsana New" pitchFamily="18" charset="-34"/>
                  <a:cs typeface="Angsana New" pitchFamily="18" charset="-34"/>
                </a:rPr>
                <a:t>ในเลือด</a:t>
              </a:r>
              <a:endParaRPr lang="th-TH" b="1" dirty="0">
                <a:latin typeface="Angsana New" pitchFamily="18" charset="-34"/>
                <a:cs typeface="Angsana New" pitchFamily="18" charset="-34"/>
              </a:endParaRPr>
            </a:p>
          </p:txBody>
        </p:sp>
      </p:grpSp>
      <p:cxnSp>
        <p:nvCxnSpPr>
          <p:cNvPr id="24" name="Straight Arrow Connector 23"/>
          <p:cNvCxnSpPr/>
          <p:nvPr/>
        </p:nvCxnSpPr>
        <p:spPr>
          <a:xfrm rot="5400000">
            <a:off x="3321835" y="2178835"/>
            <a:ext cx="1285884" cy="50006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6200000" flipH="1">
            <a:off x="4822033" y="2178835"/>
            <a:ext cx="1428760" cy="64294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1214414" y="357166"/>
            <a:ext cx="6786610" cy="6357958"/>
            <a:chOff x="3600" y="6846"/>
            <a:chExt cx="5643" cy="4134"/>
          </a:xfrm>
        </p:grpSpPr>
        <p:sp>
          <p:nvSpPr>
            <p:cNvPr id="23555" name="Rectangle 3"/>
            <p:cNvSpPr>
              <a:spLocks noChangeArrowheads="1"/>
            </p:cNvSpPr>
            <p:nvPr/>
          </p:nvSpPr>
          <p:spPr bwMode="auto">
            <a:xfrm>
              <a:off x="3600" y="6846"/>
              <a:ext cx="5643" cy="4134"/>
            </a:xfrm>
            <a:prstGeom prst="rect">
              <a:avLst/>
            </a:prstGeom>
            <a:gradFill rotWithShape="1">
              <a:gsLst>
                <a:gs pos="0">
                  <a:srgbClr val="CCFF99"/>
                </a:gs>
                <a:gs pos="50000">
                  <a:srgbClr val="FFFFFF"/>
                </a:gs>
                <a:gs pos="100000">
                  <a:srgbClr val="CCFF99"/>
                </a:gs>
              </a:gsLst>
              <a:lin ang="5400000" scaled="1"/>
            </a:gra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3600"/>
            </a:p>
          </p:txBody>
        </p:sp>
        <p:pic>
          <p:nvPicPr>
            <p:cNvPr id="23556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016" y="9316"/>
              <a:ext cx="4811" cy="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57" name="Text Box 5"/>
            <p:cNvSpPr txBox="1">
              <a:spLocks noChangeArrowheads="1"/>
            </p:cNvSpPr>
            <p:nvPr/>
          </p:nvSpPr>
          <p:spPr bwMode="auto">
            <a:xfrm>
              <a:off x="4308" y="10592"/>
              <a:ext cx="1268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ปกติ</a:t>
              </a:r>
              <a:endParaRPr kumimoji="0" lang="th-TH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23558" name="Text Box 6"/>
            <p:cNvSpPr txBox="1">
              <a:spLocks noChangeArrowheads="1"/>
            </p:cNvSpPr>
            <p:nvPr/>
          </p:nvSpPr>
          <p:spPr bwMode="auto">
            <a:xfrm>
              <a:off x="5560" y="10592"/>
              <a:ext cx="1529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เป็นโรคไม่รุนแรง</a:t>
              </a:r>
              <a:endParaRPr kumimoji="0" lang="th-TH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23559" name="Text Box 7"/>
            <p:cNvSpPr txBox="1">
              <a:spLocks noChangeArrowheads="1"/>
            </p:cNvSpPr>
            <p:nvPr/>
          </p:nvSpPr>
          <p:spPr bwMode="auto">
            <a:xfrm>
              <a:off x="7176" y="10592"/>
              <a:ext cx="1829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เป็นโรคอย่างรุนแรง</a:t>
              </a:r>
              <a:endParaRPr kumimoji="0" lang="th-TH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23560" name="Text Box 8"/>
            <p:cNvSpPr txBox="1">
              <a:spLocks noChangeArrowheads="1"/>
            </p:cNvSpPr>
            <p:nvPr/>
          </p:nvSpPr>
          <p:spPr bwMode="auto">
            <a:xfrm>
              <a:off x="5788" y="6912"/>
              <a:ext cx="1470" cy="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3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จีโนไทป์</a:t>
              </a:r>
              <a:endPara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rdia New" pitchFamily="34" charset="-34"/>
                <a:ea typeface="Angsana New" pitchFamily="18" charset="-34"/>
                <a:cs typeface="Cordia New" pitchFamily="34" charset="-34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(GENOTYPE : )</a:t>
              </a:r>
              <a:endParaRPr kumimoji="0" lang="th-TH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23561" name="Text Box 9"/>
            <p:cNvSpPr txBox="1">
              <a:spLocks noChangeArrowheads="1"/>
            </p:cNvSpPr>
            <p:nvPr/>
          </p:nvSpPr>
          <p:spPr bwMode="auto">
            <a:xfrm>
              <a:off x="5707" y="7725"/>
              <a:ext cx="1483" cy="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HH’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เฮเทอโรไซกัส</a:t>
              </a:r>
              <a:endPara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ngsana New" pitchFamily="18" charset="-34"/>
                <a:cs typeface="Cordia New" pitchFamily="34" charset="-34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(Heterozygous)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23562" name="Text Box 10"/>
            <p:cNvSpPr txBox="1">
              <a:spLocks noChangeArrowheads="1"/>
            </p:cNvSpPr>
            <p:nvPr/>
          </p:nvSpPr>
          <p:spPr bwMode="auto">
            <a:xfrm>
              <a:off x="7496" y="7725"/>
              <a:ext cx="1353" cy="9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en-US" sz="2400" i="1" dirty="0" smtClean="0"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H’H’</a:t>
              </a:r>
              <a:endPara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ngsana New" pitchFamily="18" charset="-34"/>
                <a:cs typeface="Cordia New" pitchFamily="34" charset="-34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ฮอมอไซกัส</a:t>
              </a:r>
              <a:endPara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ngsana New" pitchFamily="18" charset="-34"/>
                <a:cs typeface="Cordia New" pitchFamily="34" charset="-34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(Homozygous)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23563" name="Text Box 11"/>
            <p:cNvSpPr txBox="1">
              <a:spLocks noChangeArrowheads="1"/>
            </p:cNvSpPr>
            <p:nvPr/>
          </p:nvSpPr>
          <p:spPr bwMode="auto">
            <a:xfrm>
              <a:off x="4059" y="7725"/>
              <a:ext cx="1445" cy="10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HH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ฮอมอไซกัส</a:t>
              </a:r>
              <a:endPara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ngsana New" pitchFamily="18" charset="-34"/>
                <a:cs typeface="Cordia New" pitchFamily="34" charset="-34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(Homozygous)</a:t>
              </a:r>
              <a:endParaRPr kumimoji="0" lang="th-TH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rdia New" pitchFamily="34" charset="-34"/>
                <a:ea typeface="Angsana New" pitchFamily="18" charset="-34"/>
                <a:cs typeface="Cordia New" pitchFamily="34" charset="-34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23564" name="Text Box 12"/>
            <p:cNvSpPr txBox="1">
              <a:spLocks noChangeArrowheads="1"/>
            </p:cNvSpPr>
            <p:nvPr/>
          </p:nvSpPr>
          <p:spPr bwMode="auto">
            <a:xfrm>
              <a:off x="5580" y="8706"/>
              <a:ext cx="1800" cy="7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3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ฟีโนไทป์</a:t>
              </a:r>
              <a:endParaRPr kumimoji="0" lang="en-US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ngsana New" pitchFamily="18" charset="-34"/>
                <a:cs typeface="Cordia New" pitchFamily="34" charset="-34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(PHENOTYPES : )</a:t>
              </a:r>
              <a:endParaRPr kumimoji="0" lang="th-TH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23565" name="Text Box 13"/>
            <p:cNvSpPr txBox="1">
              <a:spLocks noChangeArrowheads="1"/>
            </p:cNvSpPr>
            <p:nvPr/>
          </p:nvSpPr>
          <p:spPr bwMode="auto">
            <a:xfrm>
              <a:off x="4729" y="9076"/>
              <a:ext cx="55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LDL</a:t>
              </a:r>
              <a:endParaRPr kumimoji="0" lang="th-TH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23566" name="Line 14"/>
            <p:cNvSpPr>
              <a:spLocks noChangeShapeType="1"/>
            </p:cNvSpPr>
            <p:nvPr/>
          </p:nvSpPr>
          <p:spPr bwMode="auto">
            <a:xfrm flipV="1">
              <a:off x="4491" y="9215"/>
              <a:ext cx="427" cy="1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3600"/>
            </a:p>
          </p:txBody>
        </p:sp>
        <p:sp>
          <p:nvSpPr>
            <p:cNvPr id="23567" name="Text Box 15"/>
            <p:cNvSpPr txBox="1">
              <a:spLocks noChangeArrowheads="1"/>
            </p:cNvSpPr>
            <p:nvPr/>
          </p:nvSpPr>
          <p:spPr bwMode="auto">
            <a:xfrm>
              <a:off x="5262" y="9420"/>
              <a:ext cx="55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LDL</a:t>
              </a:r>
              <a:endParaRPr kumimoji="0" lang="th-TH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  <p:sp>
          <p:nvSpPr>
            <p:cNvPr id="23568" name="Line 16"/>
            <p:cNvSpPr>
              <a:spLocks noChangeShapeType="1"/>
            </p:cNvSpPr>
            <p:nvPr/>
          </p:nvSpPr>
          <p:spPr bwMode="auto">
            <a:xfrm flipV="1">
              <a:off x="5026" y="9509"/>
              <a:ext cx="263" cy="4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3600"/>
            </a:p>
          </p:txBody>
        </p:sp>
        <p:sp>
          <p:nvSpPr>
            <p:cNvPr id="23569" name="Text Box 17"/>
            <p:cNvSpPr txBox="1">
              <a:spLocks noChangeArrowheads="1"/>
            </p:cNvSpPr>
            <p:nvPr/>
          </p:nvSpPr>
          <p:spPr bwMode="auto">
            <a:xfrm>
              <a:off x="5772" y="9403"/>
              <a:ext cx="976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ngsana New" pitchFamily="18" charset="-34"/>
                  <a:cs typeface="Cordia New" pitchFamily="34" charset="-34"/>
                </a:rPr>
                <a:t>receptor</a:t>
              </a:r>
              <a:endParaRPr kumimoji="0" lang="th-TH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456</Words>
  <Application>Microsoft Office PowerPoint</Application>
  <PresentationFormat>นำเสนอทางหน้าจอ (4:3)</PresentationFormat>
  <Paragraphs>133</Paragraphs>
  <Slides>14</Slides>
  <Notes>0</Notes>
  <HiddenSlides>0</HiddenSlides>
  <MMClips>0</MMClips>
  <ScaleCrop>false</ScaleCrop>
  <HeadingPairs>
    <vt:vector size="6" baseType="variant">
      <vt:variant>
        <vt:lpstr>ชุดรูปแบบ</vt:lpstr>
      </vt:variant>
      <vt:variant>
        <vt:i4>1</vt:i4>
      </vt:variant>
      <vt:variant>
        <vt:lpstr>เซิร์ฟเวอร์ OLE ฝังตัว</vt:lpstr>
      </vt:variant>
      <vt:variant>
        <vt:i4>0</vt:i4>
      </vt:variant>
      <vt:variant>
        <vt:lpstr>ชื่อเรื่องภาพนิ่ง</vt:lpstr>
      </vt:variant>
      <vt:variant>
        <vt:i4>14</vt:i4>
      </vt:variant>
    </vt:vector>
  </HeadingPairs>
  <TitlesOfParts>
    <vt:vector size="15" baseType="lpstr">
      <vt:lpstr>Office Theme</vt:lpstr>
      <vt:lpstr>ภาพนิ่ง 1</vt:lpstr>
      <vt:lpstr>ภาพนิ่ง 2</vt:lpstr>
      <vt:lpstr>ภาพนิ่ง 3</vt:lpstr>
      <vt:lpstr>ภาพนิ่ง 4</vt:lpstr>
      <vt:lpstr>ภาพนิ่ง 5</vt:lpstr>
      <vt:lpstr>ภาพนิ่ง 6</vt:lpstr>
      <vt:lpstr>ภาพนิ่ง 7</vt:lpstr>
      <vt:lpstr>ภาพนิ่ง 8</vt:lpstr>
      <vt:lpstr>ภาพนิ่ง 9</vt:lpstr>
      <vt:lpstr>ภาพนิ่ง 10</vt:lpstr>
      <vt:lpstr>ภาพนิ่ง 11</vt:lpstr>
      <vt:lpstr>ภาพนิ่ง 12</vt:lpstr>
      <vt:lpstr>ภาพนิ่ง 13</vt:lpstr>
      <vt:lpstr>ภาพนิ่ง 14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Sci333</cp:lastModifiedBy>
  <cp:revision>47</cp:revision>
  <dcterms:created xsi:type="dcterms:W3CDTF">2009-05-24T03:52:25Z</dcterms:created>
  <dcterms:modified xsi:type="dcterms:W3CDTF">2016-06-17T02:58:17Z</dcterms:modified>
</cp:coreProperties>
</file>