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1" r:id="rId3"/>
    <p:sldId id="262" r:id="rId4"/>
    <p:sldId id="256" r:id="rId5"/>
    <p:sldId id="259" r:id="rId6"/>
    <p:sldId id="258" r:id="rId7"/>
    <p:sldId id="260" r:id="rId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F04D5-02CD-4CE1-964E-13FD3D144A26}" type="datetimeFigureOut">
              <a:rPr lang="th-TH" smtClean="0"/>
              <a:t>02/01/44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0F1C-6FD3-4F20-AE7B-3D04089447B2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AF0F1C-6FD3-4F20-AE7B-3D04089447B2}" type="slidenum">
              <a:rPr lang="th-TH" smtClean="0"/>
              <a:t>3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9007B-7320-4CFF-A5EA-46EEC2B039A7}" type="datetimeFigureOut">
              <a:rPr lang="th-TH" smtClean="0"/>
              <a:pPr/>
              <a:t>02/01/44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3BEF-F50B-474E-AEAA-18B4EC6190FE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d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8794" y="785794"/>
            <a:ext cx="535785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การข่มร่วมกัน </a:t>
            </a:r>
            <a:r>
              <a:rPr lang="en-US" sz="44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400" dirty="0" err="1" smtClean="0">
                <a:latin typeface="Angsana New" pitchFamily="18" charset="-34"/>
                <a:cs typeface="Angsana New" pitchFamily="18" charset="-34"/>
              </a:rPr>
              <a:t>codominance</a:t>
            </a:r>
            <a:r>
              <a:rPr lang="en-US" sz="4400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0298" y="714356"/>
            <a:ext cx="418896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การข่มร่วมกัน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sz="4000" b="1" dirty="0" err="1" smtClean="0">
                <a:latin typeface="Angsana New" pitchFamily="18" charset="-34"/>
                <a:cs typeface="Angsana New" pitchFamily="18" charset="-34"/>
              </a:rPr>
              <a:t>codominant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4000" dirty="0"/>
          </a:p>
        </p:txBody>
      </p:sp>
      <p:grpSp>
        <p:nvGrpSpPr>
          <p:cNvPr id="3" name="Group 5"/>
          <p:cNvGrpSpPr/>
          <p:nvPr/>
        </p:nvGrpSpPr>
        <p:grpSpPr>
          <a:xfrm>
            <a:off x="428596" y="2357430"/>
            <a:ext cx="3155972" cy="1357322"/>
            <a:chOff x="2285984" y="2571744"/>
            <a:chExt cx="3003718" cy="1143008"/>
          </a:xfrm>
        </p:grpSpPr>
        <p:sp>
          <p:nvSpPr>
            <p:cNvPr id="4" name="Cloud 3"/>
            <p:cNvSpPr/>
            <p:nvPr/>
          </p:nvSpPr>
          <p:spPr>
            <a:xfrm>
              <a:off x="2285984" y="2571744"/>
              <a:ext cx="2915667" cy="1143008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60745" y="2811139"/>
              <a:ext cx="2928957" cy="803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ลักษณะพันธุกรรมหมู่เลือดระบบ </a:t>
              </a:r>
              <a:r>
                <a:rPr lang="en-US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MN</a:t>
              </a:r>
              <a:endPara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5857852" y="2071678"/>
            <a:ext cx="3286148" cy="1143008"/>
            <a:chOff x="4643438" y="2786058"/>
            <a:chExt cx="3286148" cy="1143008"/>
          </a:xfrm>
        </p:grpSpPr>
        <p:sp>
          <p:nvSpPr>
            <p:cNvPr id="7" name="Explosion 1 6"/>
            <p:cNvSpPr/>
            <p:nvPr/>
          </p:nvSpPr>
          <p:spPr>
            <a:xfrm>
              <a:off x="4643438" y="2786058"/>
              <a:ext cx="3286148" cy="1143008"/>
            </a:xfrm>
            <a:prstGeom prst="irregularSeal1">
              <a:avLst/>
            </a:prstGeom>
            <a:solidFill>
              <a:srgbClr val="E725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0628" y="3071810"/>
              <a:ext cx="25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solidFill>
                    <a:schemeClr val="bg1"/>
                  </a:solidFill>
                  <a:latin typeface="Angsana New" pitchFamily="18" charset="-34"/>
                  <a:cs typeface="Angsana New" pitchFamily="18" charset="-34"/>
                </a:rPr>
                <a:t>ลักษณะสีขนของโค</a:t>
              </a:r>
              <a:endPara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 rot="10800000" flipV="1">
            <a:off x="2500298" y="1500174"/>
            <a:ext cx="1000132" cy="8572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857884" y="1500174"/>
            <a:ext cx="1214446" cy="6429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1"/>
          <p:cNvGrpSpPr/>
          <p:nvPr/>
        </p:nvGrpSpPr>
        <p:grpSpPr>
          <a:xfrm>
            <a:off x="3286116" y="2928933"/>
            <a:ext cx="3571900" cy="1272489"/>
            <a:chOff x="5715008" y="3357562"/>
            <a:chExt cx="3428992" cy="1071570"/>
          </a:xfrm>
          <a:solidFill>
            <a:srgbClr val="FFFF00"/>
          </a:solidFill>
        </p:grpSpPr>
        <p:sp>
          <p:nvSpPr>
            <p:cNvPr id="20" name="32-Point Star 19"/>
            <p:cNvSpPr/>
            <p:nvPr/>
          </p:nvSpPr>
          <p:spPr>
            <a:xfrm>
              <a:off x="5715008" y="3357562"/>
              <a:ext cx="3428992" cy="1071570"/>
            </a:xfrm>
            <a:prstGeom prst="star32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15074" y="3546464"/>
              <a:ext cx="2500330" cy="803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 smtClean="0">
                  <a:latin typeface="Angsana New" pitchFamily="18" charset="-34"/>
                  <a:cs typeface="Angsana New" pitchFamily="18" charset="-34"/>
                </a:rPr>
                <a:t>ลักษณะพันธุกรรมหมู่เลือดระบบ </a:t>
              </a:r>
              <a:r>
                <a:rPr lang="en-US" b="1" dirty="0" smtClean="0">
                  <a:latin typeface="Angsana New" pitchFamily="18" charset="-34"/>
                  <a:cs typeface="Angsana New" pitchFamily="18" charset="-34"/>
                </a:rPr>
                <a:t>ABO</a:t>
              </a:r>
              <a:endParaRPr lang="th-TH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rot="16200000" flipH="1">
            <a:off x="4107653" y="2107397"/>
            <a:ext cx="1285884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85852" y="857232"/>
          <a:ext cx="6477024" cy="235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8"/>
                <a:gridCol w="2159008"/>
                <a:gridCol w="2159008"/>
              </a:tblGrid>
              <a:tr h="873124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itchFamily="18" charset="-34"/>
                          <a:cs typeface="Angsana New" pitchFamily="18" charset="-34"/>
                        </a:rPr>
                        <a:t>จีโนไทป์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itchFamily="18" charset="-34"/>
                          <a:cs typeface="Angsana New" pitchFamily="18" charset="-34"/>
                        </a:rPr>
                        <a:t>ฟีโนไทป์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itchFamily="18" charset="-34"/>
                          <a:cs typeface="Angsana New" pitchFamily="18" charset="-34"/>
                        </a:rPr>
                        <a:t>เม็ดเลือดแดง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1484330">
                <a:tc>
                  <a:txBody>
                    <a:bodyPr/>
                    <a:lstStyle/>
                    <a:p>
                      <a:pPr algn="ctr"/>
                      <a:endParaRPr kumimoji="0" lang="en-US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Angsana New" pitchFamily="18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Angsana New" pitchFamily="18" charset="-34"/>
                          <a:cs typeface="Cordia New" pitchFamily="34" charset="-34"/>
                        </a:rPr>
                        <a:t>I</a:t>
                      </a:r>
                      <a:r>
                        <a:rPr kumimoji="0" lang="en-US" sz="3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Angsana New" pitchFamily="18" charset="-34"/>
                          <a:cs typeface="Cordia New" pitchFamily="34" charset="-34"/>
                        </a:rPr>
                        <a:t>A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Angsana New" pitchFamily="18" charset="-34"/>
                          <a:cs typeface="Cordia New" pitchFamily="34" charset="-34"/>
                        </a:rPr>
                        <a:t>I</a:t>
                      </a:r>
                      <a:r>
                        <a:rPr kumimoji="0" lang="en-US" sz="3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Angsana New" pitchFamily="18" charset="-34"/>
                          <a:cs typeface="Cordia New" pitchFamily="34" charset="-34"/>
                        </a:rPr>
                        <a:t>B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 smtClean="0">
                        <a:latin typeface="Angsana New" pitchFamily="18" charset="-34"/>
                        <a:cs typeface="Angsana New" pitchFamily="18" charset="-34"/>
                      </a:endParaRPr>
                    </a:p>
                    <a:p>
                      <a:pPr algn="ctr"/>
                      <a:r>
                        <a:rPr lang="en-US" sz="3600" b="1" dirty="0" smtClean="0">
                          <a:latin typeface="Angsana New" pitchFamily="18" charset="-34"/>
                          <a:cs typeface="Angsana New" pitchFamily="18" charset="-34"/>
                        </a:rPr>
                        <a:t>AB</a:t>
                      </a:r>
                      <a:endParaRPr lang="th-TH" sz="36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เม็ดเลือด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143116"/>
            <a:ext cx="823914" cy="89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3429000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ตารางแสดงลักษณะเด่นร่วมกันของหมู่เลือดระบบ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 ABO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ในคน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ood1.jpg"/>
          <p:cNvPicPr>
            <a:picLocks noChangeAspect="1"/>
          </p:cNvPicPr>
          <p:nvPr/>
        </p:nvPicPr>
        <p:blipFill>
          <a:blip r:embed="rId2"/>
          <a:srcRect l="11329" t="6054" b="22168"/>
          <a:stretch>
            <a:fillRect/>
          </a:stretch>
        </p:blipFill>
        <p:spPr>
          <a:xfrm>
            <a:off x="1000100" y="285728"/>
            <a:ext cx="3714776" cy="58961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7818" y="785794"/>
            <a:ext cx="3429024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แอลลีล  </a:t>
            </a:r>
            <a:r>
              <a:rPr lang="en-US" sz="3600" b="1" dirty="0">
                <a:latin typeface="Angsana New" pitchFamily="18" charset="-34"/>
                <a:cs typeface="Angsana New" pitchFamily="18" charset="-34"/>
              </a:rPr>
              <a:t>I</a:t>
            </a:r>
            <a:r>
              <a:rPr lang="en-US" sz="3600" b="1" baseline="30000" dirty="0">
                <a:latin typeface="Angsana New" pitchFamily="18" charset="-34"/>
                <a:cs typeface="Angsana New" pitchFamily="18" charset="-34"/>
              </a:rPr>
              <a:t>A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I</a:t>
            </a:r>
            <a:r>
              <a:rPr lang="en-US" sz="3600" b="1" baseline="30000" dirty="0" smtClean="0">
                <a:latin typeface="Angsana New" pitchFamily="18" charset="-34"/>
                <a:cs typeface="Angsana New" pitchFamily="18" charset="-34"/>
              </a:rPr>
              <a:t>B</a:t>
            </a:r>
            <a:r>
              <a:rPr lang="th-TH" sz="3600" b="1" baseline="300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ในรุ่นลูกแสดงออกร่วมกัน  เรียกว่า“การข่มร่วมกัน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err="1" smtClean="0">
                <a:latin typeface="Angsana New" pitchFamily="18" charset="-34"/>
                <a:cs typeface="Angsana New" pitchFamily="18" charset="-34"/>
              </a:rPr>
              <a:t>codominance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)”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57290" y="1357298"/>
          <a:ext cx="6262710" cy="181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355"/>
                <a:gridCol w="3131355"/>
              </a:tblGrid>
              <a:tr h="908843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itchFamily="18" charset="-34"/>
                          <a:cs typeface="Angsana New" pitchFamily="18" charset="-34"/>
                        </a:rPr>
                        <a:t>จีโนไทป์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itchFamily="18" charset="-34"/>
                          <a:cs typeface="Angsana New" pitchFamily="18" charset="-34"/>
                        </a:rPr>
                        <a:t>ฟีโนไทป์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90884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ngsana New" pitchFamily="18" charset="-34"/>
                          <a:cs typeface="Angsana New" pitchFamily="18" charset="-34"/>
                        </a:rPr>
                        <a:t>L</a:t>
                      </a:r>
                      <a:r>
                        <a:rPr lang="en-US" sz="3600" baseline="30000" dirty="0" smtClean="0">
                          <a:latin typeface="Angsana New" pitchFamily="18" charset="-34"/>
                          <a:cs typeface="Angsana New" pitchFamily="18" charset="-34"/>
                        </a:rPr>
                        <a:t>M</a:t>
                      </a:r>
                      <a:r>
                        <a:rPr lang="en-US" sz="3600" dirty="0" smtClean="0">
                          <a:latin typeface="Angsana New" pitchFamily="18" charset="-34"/>
                          <a:cs typeface="Angsana New" pitchFamily="18" charset="-34"/>
                        </a:rPr>
                        <a:t> L</a:t>
                      </a:r>
                      <a:r>
                        <a:rPr lang="en-US" sz="3600" baseline="30000" dirty="0" smtClean="0">
                          <a:latin typeface="Angsana New" pitchFamily="18" charset="-34"/>
                          <a:cs typeface="Angsana New" pitchFamily="18" charset="-34"/>
                        </a:rPr>
                        <a:t>N</a:t>
                      </a:r>
                      <a:r>
                        <a:rPr lang="en-US" sz="3600" dirty="0" smtClean="0">
                          <a:latin typeface="Angsana New" pitchFamily="18" charset="-34"/>
                          <a:cs typeface="Angsana New" pitchFamily="18" charset="-34"/>
                        </a:rPr>
                        <a:t>  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ngsana New" pitchFamily="18" charset="-34"/>
                          <a:cs typeface="Angsana New" pitchFamily="18" charset="-34"/>
                        </a:rPr>
                        <a:t>MN</a:t>
                      </a:r>
                      <a:endParaRPr lang="th-TH" sz="3600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0166" y="3429000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ตารางแสดงลักษณะเด่นร่วมกันของหมู่เลือดระบบ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MN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ในคน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วัวส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5232979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715008" y="857232"/>
            <a:ext cx="3071834" cy="35394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ฟีโนไทป์ของลูกผสมที่เป็นเฮเทอโรไซกัส ปรากฏลักษณะเด่นทั้งสองลักษณะ  คือ       โคนขนสีแดง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–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 ปลายขนสีขาว  ไม่มีการผสมกลมกลืนกันของ สีทั้งสองจนกลายเป็นสีใหม่  เช่นที่พบในลักษณะเด่นแบบ ไม่สมบูรณ์</a:t>
            </a:r>
            <a:endParaRPr kumimoji="0" lang="th-TH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139</Words>
  <Application>Microsoft Office PowerPoint</Application>
  <PresentationFormat>On-screen Show (4:3)</PresentationFormat>
  <Paragraphs>22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KruNok EP</cp:lastModifiedBy>
  <cp:revision>7</cp:revision>
  <dcterms:created xsi:type="dcterms:W3CDTF">2009-05-27T15:04:03Z</dcterms:created>
  <dcterms:modified xsi:type="dcterms:W3CDTF">2001-01-02T13:19:31Z</dcterms:modified>
</cp:coreProperties>
</file>