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แบบอิสระ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รูปแบบอิสระ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6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30EE3-ADA3-489F-9A4A-755F076A2C31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7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53393-B21E-4A35-A9C4-3F3252A3A86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96691-F27F-4D53-8103-4F17293B6737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C00E0-0288-41E7-B0F5-550CBD5AB38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แบบอิสระ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รูปแบบอิสระ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4F224-0DC0-4583-8FD4-6CA4451EDE3C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7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B220E-B71C-4CAB-AEB0-44A1B6371EC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F888-AD8A-4614-94B0-761F9A989A09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B481F-05B9-4E78-82D8-FC41C868BD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0A2FB-4730-42A3-AAA0-40B81C29372B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1FEB-A1CD-40D2-A6EC-592FF57C918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C4730-ACFF-416E-920B-DC133914FBEF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5D904-254D-4483-AD02-016DE3E8A7B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6FE3A-8AB9-46DE-9EC5-1F115A1ACF60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0CA40-E5DD-4C92-9BDA-748EA766B70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17F31-29F1-4432-A7A8-587BC6D8BE4F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6566A-8E02-4A04-A0D6-EEB829E84E4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BBEF-CAE0-403E-8306-6436902AC9BD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90037-7E78-4081-ABAA-8BC71BEF185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651E3-42BA-41A9-A7D0-79017A7A55DB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D016D-41E2-421C-8B90-345B8E6E22C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0EED7-61D8-45D0-9816-B9C666E3D3B5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16059-CBC9-411C-9B99-904D9DF1FD6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รูปแบบอิสระ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รูปแบบอิสระ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en-US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CC284F-7157-440E-8AC4-8A08B210A41A}" type="datetimeFigureOut">
              <a:rPr lang="th-TH"/>
              <a:pPr>
                <a:defRPr/>
              </a:pPr>
              <a:t>21/12/58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D58E1E-37BF-4F35-A332-C11AA8B93DF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29" r:id="rId2"/>
    <p:sldLayoutId id="2147483736" r:id="rId3"/>
    <p:sldLayoutId id="2147483730" r:id="rId4"/>
    <p:sldLayoutId id="2147483737" r:id="rId5"/>
    <p:sldLayoutId id="2147483731" r:id="rId6"/>
    <p:sldLayoutId id="2147483732" r:id="rId7"/>
    <p:sldLayoutId id="2147483738" r:id="rId8"/>
    <p:sldLayoutId id="2147483739" r:id="rId9"/>
    <p:sldLayoutId id="2147483733" r:id="rId10"/>
    <p:sldLayoutId id="21474837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  <a:cs typeface="Cordia New" pitchFamily="34" charset="-34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Decline_of_the_Roman_Empire" TargetMode="External"/><Relationship Id="rId2" Type="http://schemas.openxmlformats.org/officeDocument/2006/relationships/hyperlink" Target="http://en.wikipedia.org/wiki/History_of_Europ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Early_modern_period" TargetMode="External"/><Relationship Id="rId4" Type="http://schemas.openxmlformats.org/officeDocument/2006/relationships/hyperlink" Target="http://en.wikipedia.org/wiki/Western_Roman_Empir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ate_Antiquity" TargetMode="External"/><Relationship Id="rId2" Type="http://schemas.openxmlformats.org/officeDocument/2006/relationships/hyperlink" Target="http://en.wikipedia.org/wiki/Middle_Ag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Italian_Renaissanc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ulgar_Latin" TargetMode="External"/><Relationship Id="rId2" Type="http://schemas.openxmlformats.org/officeDocument/2006/relationships/hyperlink" Target="http://en.wikipedia.org/wiki/Petrarc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Latin_literatur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n.wikipedia.org/wiki/Petrarch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yzantium" TargetMode="External"/><Relationship Id="rId2" Type="http://schemas.openxmlformats.org/officeDocument/2006/relationships/hyperlink" Target="http://en.wikipedia.org/wiki/Constantine_the_Grea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Romulus_Augustus" TargetMode="External"/><Relationship Id="rId4" Type="http://schemas.openxmlformats.org/officeDocument/2006/relationships/hyperlink" Target="http://en.wikipedia.org/wiki/Constantinopl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Otto_I" TargetMode="External"/><Relationship Id="rId3" Type="http://schemas.openxmlformats.org/officeDocument/2006/relationships/hyperlink" Target="http://en.wikipedia.org/wiki/Frankish_Empire" TargetMode="External"/><Relationship Id="rId7" Type="http://schemas.openxmlformats.org/officeDocument/2006/relationships/hyperlink" Target="http://en.wikipedia.org/wiki/Carolingian_dynasty" TargetMode="External"/><Relationship Id="rId2" Type="http://schemas.openxmlformats.org/officeDocument/2006/relationships/hyperlink" Target="http://en.wikipedia.org/wiki/East_Franc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Pope_Leo_III" TargetMode="External"/><Relationship Id="rId5" Type="http://schemas.openxmlformats.org/officeDocument/2006/relationships/hyperlink" Target="http://en.wikipedia.org/wiki/Charlemagne" TargetMode="External"/><Relationship Id="rId10" Type="http://schemas.openxmlformats.org/officeDocument/2006/relationships/hyperlink" Target="http://en.wikipedia.org/wiki/Latin_language" TargetMode="External"/><Relationship Id="rId4" Type="http://schemas.openxmlformats.org/officeDocument/2006/relationships/hyperlink" Target="http://en.wikipedia.org/wiki/Western_Roman_Empire" TargetMode="External"/><Relationship Id="rId9" Type="http://schemas.openxmlformats.org/officeDocument/2006/relationships/hyperlink" Target="http://en.wikipedia.org/wiki/Holy_Roman_Empero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Kingdom_of_Italy_(medieval)" TargetMode="External"/><Relationship Id="rId2" Type="http://schemas.openxmlformats.org/officeDocument/2006/relationships/hyperlink" Target="http://en.wikipedia.org/wiki/Franci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Collapse_of_the_Western_Roman_Empire" TargetMode="External"/><Relationship Id="rId4" Type="http://schemas.openxmlformats.org/officeDocument/2006/relationships/hyperlink" Target="http://en.wikipedia.org/wiki/Holy_Roman_Empero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ope_Adrian_I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assal" TargetMode="External"/><Relationship Id="rId2" Type="http://schemas.openxmlformats.org/officeDocument/2006/relationships/hyperlink" Target="http://en.wikipedia.org/wiki/Lor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Fie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Nobility" TargetMode="External"/><Relationship Id="rId2" Type="http://schemas.openxmlformats.org/officeDocument/2006/relationships/hyperlink" Target="http://en.wikipedia.org/wiki/Manoriali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Manor" TargetMode="External"/><Relationship Id="rId5" Type="http://schemas.openxmlformats.org/officeDocument/2006/relationships/hyperlink" Target="http://en.wikipedia.org/wiki/Knight" TargetMode="External"/><Relationship Id="rId4" Type="http://schemas.openxmlformats.org/officeDocument/2006/relationships/hyperlink" Target="http://en.wikipedia.org/wiki/Feudalis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th.wikipedia.org/wiki/%E0%B8%99%E0%B8%B1%E0%B8%81%E0%B8%9A%E0%B8%B8%E0%B8%8D" TargetMode="External"/><Relationship Id="rId7" Type="http://schemas.openxmlformats.org/officeDocument/2006/relationships/hyperlink" Target="https://th.wikipedia.org/wiki/%E0%B8%9E%E0%B8%A3%E0%B8%B0%E0%B9%80%E0%B8%88%E0%B9%89%E0%B8%B2%E0%B8%8A%E0%B8%B2%E0%B8%A3%E0%B9%8C%E0%B8%A5%E0%B8%AA%E0%B9%8C%E0%B8%97%E0%B8%B5%E0%B9%88_7_%E0%B9%81%E0%B8%AB%E0%B9%88%E0%B8%87%E0%B8%9D%E0%B8%A3%E0%B8%B1%E0%B9%88%E0%B8%87%E0%B9%80%E0%B8%A8%E0%B8%AA" TargetMode="External"/><Relationship Id="rId2" Type="http://schemas.openxmlformats.org/officeDocument/2006/relationships/hyperlink" Target="https://th.wikipedia.org/wiki/%E0%B8%9D%E0%B8%A3%E0%B8%B1%E0%B9%88%E0%B8%87%E0%B9%80%E0%B8%A8%E0%B8%A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.wikipedia.org/wiki/%E0%B8%9E%E0%B8%A3%E0%B8%B0%E0%B9%80%E0%B8%88%E0%B9%89%E0%B8%B2" TargetMode="External"/><Relationship Id="rId5" Type="http://schemas.openxmlformats.org/officeDocument/2006/relationships/hyperlink" Target="https://th.wikipedia.org/wiki/%E0%B8%AA%E0%B8%87%E0%B8%84%E0%B8%A3%E0%B8%B2%E0%B8%A1%E0%B8%A3%E0%B9%89%E0%B8%AD%E0%B8%A2%E0%B8%9B%E0%B8%B5" TargetMode="External"/><Relationship Id="rId4" Type="http://schemas.openxmlformats.org/officeDocument/2006/relationships/hyperlink" Target="https://th.wikipedia.org/wiki/%E0%B9%82%E0%B8%A3%E0%B8%A1%E0%B8%B1%E0%B8%99%E0%B8%84%E0%B8%B2%E0%B8%97%E0%B8%AD%E0%B8%A5%E0%B8%B4%E0%B8%81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Middle Ages or Dark Ages</a:t>
            </a:r>
            <a:endParaRPr lang="th-TH"/>
          </a:p>
        </p:txBody>
      </p:sp>
      <p:sp>
        <p:nvSpPr>
          <p:cNvPr id="7171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pPr eaLnBrk="1" hangingPunct="1"/>
            <a:r>
              <a:rPr lang="en-US" smtClean="0">
                <a:cs typeface="LilyUPC" pitchFamily="34" charset="-34"/>
              </a:rPr>
              <a:t>By Woraporn Promjairak</a:t>
            </a:r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</a:rPr>
              <a:t>Middle Ages</a:t>
            </a:r>
            <a:endParaRPr lang="th-TH" smtClean="0"/>
          </a:p>
        </p:txBody>
      </p:sp>
      <p:sp>
        <p:nvSpPr>
          <p:cNvPr id="8195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>
              <a:cs typeface="LilyUPC" pitchFamily="34" charset="-34"/>
            </a:endParaRPr>
          </a:p>
          <a:p>
            <a:pPr eaLnBrk="1" hangingPunct="1"/>
            <a:r>
              <a:rPr lang="en-US" sz="3200" smtClean="0">
                <a:cs typeface="LilyUPC" pitchFamily="34" charset="-34"/>
              </a:rPr>
              <a:t>In </a:t>
            </a:r>
            <a:r>
              <a:rPr lang="en-US" sz="3200" smtClean="0">
                <a:cs typeface="LilyUPC" pitchFamily="34" charset="-34"/>
                <a:hlinkClick r:id="rId2" tooltip="History of Europe"/>
              </a:rPr>
              <a:t>European history</a:t>
            </a:r>
            <a:r>
              <a:rPr lang="en-US" sz="3200" smtClean="0">
                <a:cs typeface="LilyUPC" pitchFamily="34" charset="-34"/>
              </a:rPr>
              <a:t>, the </a:t>
            </a:r>
            <a:r>
              <a:rPr lang="en-US" sz="3200" b="1" smtClean="0">
                <a:cs typeface="LilyUPC" pitchFamily="34" charset="-34"/>
              </a:rPr>
              <a:t>Middle Ages</a:t>
            </a:r>
            <a:r>
              <a:rPr lang="en-US" sz="3200" smtClean="0">
                <a:cs typeface="LilyUPC" pitchFamily="34" charset="-34"/>
              </a:rPr>
              <a:t>, or </a:t>
            </a:r>
            <a:r>
              <a:rPr lang="en-US" sz="3200" b="1" smtClean="0">
                <a:cs typeface="LilyUPC" pitchFamily="34" charset="-34"/>
              </a:rPr>
              <a:t>Medieval period</a:t>
            </a:r>
            <a:r>
              <a:rPr lang="en-US" sz="3200" smtClean="0">
                <a:cs typeface="LilyUPC" pitchFamily="34" charset="-34"/>
              </a:rPr>
              <a:t>, lasted from the 5th to the 15th century. It began with the</a:t>
            </a:r>
            <a:r>
              <a:rPr lang="en-US" sz="3200" smtClean="0">
                <a:cs typeface="LilyUPC" pitchFamily="34" charset="-34"/>
                <a:hlinkClick r:id="rId3" tooltip="Decline of the Roman Empire"/>
              </a:rPr>
              <a:t>collapse</a:t>
            </a:r>
            <a:r>
              <a:rPr lang="en-US" sz="3200" smtClean="0">
                <a:cs typeface="LilyUPC" pitchFamily="34" charset="-34"/>
              </a:rPr>
              <a:t> of the </a:t>
            </a:r>
            <a:r>
              <a:rPr lang="en-US" sz="3200" smtClean="0">
                <a:cs typeface="LilyUPC" pitchFamily="34" charset="-34"/>
                <a:hlinkClick r:id="rId4" tooltip="Western Roman Empire"/>
              </a:rPr>
              <a:t>Western Roman Empire</a:t>
            </a:r>
            <a:r>
              <a:rPr lang="en-US" sz="3200" smtClean="0">
                <a:cs typeface="LilyUPC" pitchFamily="34" charset="-34"/>
              </a:rPr>
              <a:t> and merged into the </a:t>
            </a:r>
            <a:r>
              <a:rPr lang="en-US" sz="3200" smtClean="0">
                <a:cs typeface="LilyUPC" pitchFamily="34" charset="-34"/>
                <a:hlinkClick r:id="rId5" tooltip="Early modern period"/>
              </a:rPr>
              <a:t>early modern period</a:t>
            </a:r>
            <a:r>
              <a:rPr lang="en-US" sz="3200" smtClean="0">
                <a:cs typeface="LilyUPC" pitchFamily="34" charset="-34"/>
              </a:rPr>
              <a:t>.</a:t>
            </a:r>
            <a:endParaRPr lang="th-TH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</a:rPr>
              <a:t>Dark Ages</a:t>
            </a:r>
            <a:endParaRPr lang="th-TH" smtClean="0"/>
          </a:p>
        </p:txBody>
      </p:sp>
      <p:sp>
        <p:nvSpPr>
          <p:cNvPr id="9219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LilyUPC" pitchFamily="34" charset="-34"/>
              </a:rPr>
              <a:t>Originally the term characterized the bulk of the </a:t>
            </a:r>
            <a:r>
              <a:rPr lang="en-US" smtClean="0">
                <a:cs typeface="LilyUPC" pitchFamily="34" charset="-34"/>
                <a:hlinkClick r:id="rId2" tooltip="Middle Ages"/>
              </a:rPr>
              <a:t>Middle Ages</a:t>
            </a:r>
            <a:r>
              <a:rPr lang="en-US" smtClean="0">
                <a:cs typeface="LilyUPC" pitchFamily="34" charset="-34"/>
              </a:rPr>
              <a:t>, or roughly the 6th to 13th centuries, as a period of intellectual darkness between extinguishing the "light of Rome" after the end of </a:t>
            </a:r>
            <a:r>
              <a:rPr lang="en-US" smtClean="0">
                <a:cs typeface="LilyUPC" pitchFamily="34" charset="-34"/>
                <a:hlinkClick r:id="rId3" tooltip="Late Antiquity"/>
              </a:rPr>
              <a:t>Late Antiquity</a:t>
            </a:r>
            <a:r>
              <a:rPr lang="en-US" smtClean="0">
                <a:cs typeface="LilyUPC" pitchFamily="34" charset="-34"/>
              </a:rPr>
              <a:t>, and the rise of the </a:t>
            </a:r>
            <a:r>
              <a:rPr lang="en-US" smtClean="0">
                <a:cs typeface="LilyUPC" pitchFamily="34" charset="-34"/>
                <a:hlinkClick r:id="rId4" tooltip="Italian Renaissance"/>
              </a:rPr>
              <a:t>Italian Renaissance</a:t>
            </a:r>
            <a:r>
              <a:rPr lang="en-US" smtClean="0">
                <a:cs typeface="LilyUPC" pitchFamily="34" charset="-34"/>
              </a:rPr>
              <a:t> in the 14th century.</a:t>
            </a:r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</a:rPr>
              <a:t>Dark Ages </a:t>
            </a:r>
            <a:endParaRPr lang="th-TH" smtClean="0"/>
          </a:p>
        </p:txBody>
      </p:sp>
      <p:sp>
        <p:nvSpPr>
          <p:cNvPr id="1024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LilyUPC" pitchFamily="34" charset="-34"/>
              </a:rPr>
              <a:t>The concept of a Dark Age originated with the Italian scholar </a:t>
            </a:r>
            <a:r>
              <a:rPr lang="en-US" smtClean="0">
                <a:cs typeface="LilyUPC" pitchFamily="34" charset="-34"/>
                <a:hlinkClick r:id="rId2" tooltip="Petrarch"/>
              </a:rPr>
              <a:t>Petrarch</a:t>
            </a:r>
            <a:r>
              <a:rPr lang="en-US" smtClean="0">
                <a:cs typeface="LilyUPC" pitchFamily="34" charset="-34"/>
              </a:rPr>
              <a:t> (Francesco Petrarca) in the 1330s, and was originally intended as a sweeping criticism of the character of </a:t>
            </a:r>
            <a:r>
              <a:rPr lang="en-US" smtClean="0">
                <a:cs typeface="LilyUPC" pitchFamily="34" charset="-34"/>
                <a:hlinkClick r:id="rId3" tooltip="Vulgar Latin"/>
              </a:rPr>
              <a:t>Late Latin</a:t>
            </a:r>
            <a:r>
              <a:rPr lang="en-US" smtClean="0">
                <a:cs typeface="LilyUPC" pitchFamily="34" charset="-34"/>
              </a:rPr>
              <a:t> </a:t>
            </a:r>
            <a:r>
              <a:rPr lang="en-US" u="sng" smtClean="0">
                <a:cs typeface="LilyUPC" pitchFamily="34" charset="-34"/>
                <a:hlinkClick r:id="rId4" tooltip="Latin literature"/>
              </a:rPr>
              <a:t>literature</a:t>
            </a:r>
            <a:r>
              <a:rPr lang="en-US" smtClean="0">
                <a:cs typeface="LilyUPC" pitchFamily="34" charset="-34"/>
              </a:rPr>
              <a:t>.</a:t>
            </a:r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  <a:hlinkClick r:id="rId2" tooltip="Petrarch"/>
              </a:rPr>
              <a:t>Petrarch</a:t>
            </a:r>
            <a:r>
              <a:rPr lang="en-US" smtClean="0">
                <a:cs typeface="Cordia New" pitchFamily="34" charset="-34"/>
              </a:rPr>
              <a:t> (Francesco Petrarca)</a:t>
            </a:r>
            <a:endParaRPr lang="th-TH" smtClean="0"/>
          </a:p>
        </p:txBody>
      </p:sp>
      <p:pic>
        <p:nvPicPr>
          <p:cNvPr id="11267" name="ตัวยึดเนื้อหา 3" descr="200px-Petrarch_by_Bargilla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14563" y="1857375"/>
            <a:ext cx="4400550" cy="4143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Later Roman Empire</a:t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In 330, after a period of civil war, </a:t>
            </a:r>
            <a:r>
              <a:rPr lang="en-US" dirty="0" smtClean="0">
                <a:hlinkClick r:id="rId2" tooltip="Constantine the Great"/>
              </a:rPr>
              <a:t>Constantine the Great</a:t>
            </a:r>
            <a:r>
              <a:rPr lang="en-US" dirty="0" smtClean="0"/>
              <a:t> (r. 306–337) </a:t>
            </a:r>
            <a:r>
              <a:rPr lang="en-US" dirty="0" err="1" smtClean="0"/>
              <a:t>refounded</a:t>
            </a:r>
            <a:r>
              <a:rPr lang="en-US" dirty="0" smtClean="0"/>
              <a:t> the city of </a:t>
            </a:r>
            <a:r>
              <a:rPr lang="en-US" dirty="0" smtClean="0">
                <a:hlinkClick r:id="rId3" tooltip="Byzantium"/>
              </a:rPr>
              <a:t>Byzantium</a:t>
            </a:r>
            <a:r>
              <a:rPr lang="en-US" dirty="0" smtClean="0"/>
              <a:t> as the newly renamed eastern capital, </a:t>
            </a:r>
            <a:r>
              <a:rPr lang="en-US" dirty="0" smtClean="0">
                <a:hlinkClick r:id="rId4" tooltip="Constantinople"/>
              </a:rPr>
              <a:t>Constantinople</a:t>
            </a:r>
            <a:r>
              <a:rPr lang="en-US" dirty="0" smtClean="0"/>
              <a:t>. 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The deposition of the last emperor of the west, </a:t>
            </a:r>
            <a:r>
              <a:rPr lang="en-US" dirty="0" smtClean="0">
                <a:hlinkClick r:id="rId5" tooltip="Romulus Augustus"/>
              </a:rPr>
              <a:t>Romulus Augustus</a:t>
            </a:r>
            <a:r>
              <a:rPr lang="en-US" dirty="0" smtClean="0"/>
              <a:t>, in 476 has traditionally marked the end of the Western Roman Empire. The Eastern Roman Empire.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Holy Roman Empire</a:t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The empire grew out of </a:t>
            </a:r>
            <a:r>
              <a:rPr lang="en-US" dirty="0" smtClean="0">
                <a:hlinkClick r:id="rId2" tooltip="East Francia"/>
              </a:rPr>
              <a:t>East </a:t>
            </a:r>
            <a:r>
              <a:rPr lang="en-US" dirty="0" err="1" smtClean="0">
                <a:hlinkClick r:id="rId2" tooltip="East Francia"/>
              </a:rPr>
              <a:t>Francia</a:t>
            </a:r>
            <a:r>
              <a:rPr lang="en-US" dirty="0" smtClean="0"/>
              <a:t>, a primary division of the </a:t>
            </a:r>
            <a:r>
              <a:rPr lang="en-US" dirty="0" smtClean="0">
                <a:hlinkClick r:id="rId3" tooltip="Frankish Empire"/>
              </a:rPr>
              <a:t>Frankish Empire</a:t>
            </a:r>
            <a:r>
              <a:rPr lang="en-US" dirty="0" smtClean="0"/>
              <a:t>, and explicitly proclaimed itself the continuation of the </a:t>
            </a:r>
            <a:r>
              <a:rPr lang="en-US" dirty="0" smtClean="0">
                <a:hlinkClick r:id="rId4" tooltip="Western Roman Empire"/>
              </a:rPr>
              <a:t>Western Roman Empire</a:t>
            </a:r>
            <a:r>
              <a:rPr lang="en-US" dirty="0" smtClean="0"/>
              <a:t> . Frankish king </a:t>
            </a:r>
            <a:r>
              <a:rPr lang="en-US" dirty="0" smtClean="0">
                <a:hlinkClick r:id="rId5" tooltip="Charlemagne"/>
              </a:rPr>
              <a:t>Charlemagne</a:t>
            </a:r>
            <a:r>
              <a:rPr lang="en-US" dirty="0" smtClean="0"/>
              <a:t> was crowned as emperor by </a:t>
            </a:r>
            <a:r>
              <a:rPr lang="en-US" dirty="0" smtClean="0">
                <a:hlinkClick r:id="rId6" tooltip="Pope Leo III"/>
              </a:rPr>
              <a:t>Pope Leo III</a:t>
            </a:r>
            <a:r>
              <a:rPr lang="en-US" dirty="0" smtClean="0"/>
              <a:t> in 800, restoring the title in the West after more than three centuries. The title was passed in a desultory manner during the decline and fragmentation of the </a:t>
            </a:r>
            <a:r>
              <a:rPr lang="en-US" dirty="0" smtClean="0">
                <a:hlinkClick r:id="rId7" tooltip="Carolingian dynasty"/>
              </a:rPr>
              <a:t>Carolingian dynasty</a:t>
            </a:r>
            <a:r>
              <a:rPr lang="en-US" dirty="0" smtClean="0"/>
              <a:t>, eventually falling into abeyance. The title was revived in 962 when </a:t>
            </a:r>
            <a:r>
              <a:rPr lang="en-US" dirty="0" smtClean="0">
                <a:hlinkClick r:id="rId8" tooltip="Otto I"/>
              </a:rPr>
              <a:t>Otto I</a:t>
            </a:r>
            <a:r>
              <a:rPr lang="en-US" dirty="0" smtClean="0"/>
              <a:t> was crowned </a:t>
            </a:r>
            <a:r>
              <a:rPr lang="en-US" dirty="0" smtClean="0">
                <a:hlinkClick r:id="rId9" tooltip="Holy Roman Emperor"/>
              </a:rPr>
              <a:t>Holy Roman </a:t>
            </a:r>
            <a:r>
              <a:rPr lang="en-US" dirty="0" err="1" smtClean="0">
                <a:hlinkClick r:id="rId9" tooltip="Holy Roman Emperor"/>
              </a:rPr>
              <a:t>mperor</a:t>
            </a:r>
            <a:r>
              <a:rPr lang="en-US" dirty="0" smtClean="0"/>
              <a:t> (</a:t>
            </a:r>
            <a:r>
              <a:rPr lang="en-US" dirty="0" smtClean="0">
                <a:hlinkClick r:id="rId10" tooltip="Latin language"/>
              </a:rPr>
              <a:t>Latin</a:t>
            </a:r>
            <a:r>
              <a:rPr lang="en-US" dirty="0" smtClean="0"/>
              <a:t>: </a:t>
            </a:r>
            <a:r>
              <a:rPr lang="en-US" i="1" dirty="0" smtClean="0"/>
              <a:t>Imperator </a:t>
            </a:r>
            <a:r>
              <a:rPr lang="en-US" i="1" dirty="0" err="1" smtClean="0"/>
              <a:t>Romanus</a:t>
            </a:r>
            <a:r>
              <a:rPr lang="en-US" i="1" dirty="0" smtClean="0"/>
              <a:t> </a:t>
            </a:r>
            <a:r>
              <a:rPr lang="en-US" i="1" dirty="0" err="1" smtClean="0"/>
              <a:t>Sacer</a:t>
            </a:r>
            <a:r>
              <a:rPr lang="en-US" dirty="0" smtClean="0"/>
              <a:t>), beginning an unbroken line of emperors running for over eight centuries.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Charlemagne</a:t>
            </a:r>
            <a:br>
              <a:rPr lang="en-US" dirty="0" smtClean="0"/>
            </a:br>
            <a:endParaRPr lang="th-TH" dirty="0"/>
          </a:p>
        </p:txBody>
      </p:sp>
      <p:sp>
        <p:nvSpPr>
          <p:cNvPr id="14339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LilyUPC" pitchFamily="34" charset="-34"/>
              </a:rPr>
              <a:t>Charlemagne</a:t>
            </a:r>
            <a:r>
              <a:rPr lang="en-US" smtClean="0">
                <a:cs typeface="LilyUPC" pitchFamily="34" charset="-34"/>
              </a:rPr>
              <a:t> , also known as </a:t>
            </a:r>
            <a:r>
              <a:rPr lang="en-US" b="1" smtClean="0">
                <a:cs typeface="LilyUPC" pitchFamily="34" charset="-34"/>
              </a:rPr>
              <a:t>Charles the Great</a:t>
            </a:r>
            <a:r>
              <a:rPr lang="en-US" smtClean="0">
                <a:cs typeface="LilyUPC" pitchFamily="34" charset="-34"/>
              </a:rPr>
              <a:t>  or </a:t>
            </a:r>
            <a:r>
              <a:rPr lang="en-US" b="1" smtClean="0">
                <a:cs typeface="LilyUPC" pitchFamily="34" charset="-34"/>
              </a:rPr>
              <a:t>Charles I</a:t>
            </a:r>
            <a:r>
              <a:rPr lang="en-US" smtClean="0">
                <a:cs typeface="LilyUPC" pitchFamily="34" charset="-34"/>
              </a:rPr>
              <a:t>, was the </a:t>
            </a:r>
            <a:r>
              <a:rPr lang="en-US" smtClean="0">
                <a:cs typeface="LilyUPC" pitchFamily="34" charset="-34"/>
                <a:hlinkClick r:id="rId2" tooltip="Francia"/>
              </a:rPr>
              <a:t>King of the Franks</a:t>
            </a:r>
            <a:r>
              <a:rPr lang="en-US" smtClean="0">
                <a:cs typeface="LilyUPC" pitchFamily="34" charset="-34"/>
              </a:rPr>
              <a:t> from 768, the </a:t>
            </a:r>
            <a:r>
              <a:rPr lang="en-US" u="sng" smtClean="0">
                <a:cs typeface="LilyUPC" pitchFamily="34" charset="-34"/>
                <a:hlinkClick r:id="rId3" tooltip="Kingdom of Italy (medieval)"/>
              </a:rPr>
              <a:t>King of Italy</a:t>
            </a:r>
            <a:r>
              <a:rPr lang="en-US" smtClean="0">
                <a:cs typeface="LilyUPC" pitchFamily="34" charset="-34"/>
              </a:rPr>
              <a:t> from 774, the first </a:t>
            </a:r>
            <a:r>
              <a:rPr lang="en-US" smtClean="0">
                <a:cs typeface="LilyUPC" pitchFamily="34" charset="-34"/>
                <a:hlinkClick r:id="rId4" tooltip="Holy Roman Emperor"/>
              </a:rPr>
              <a:t>Holy Roman Emperor</a:t>
            </a:r>
            <a:r>
              <a:rPr lang="en-US" smtClean="0">
                <a:cs typeface="LilyUPC" pitchFamily="34" charset="-34"/>
              </a:rPr>
              <a:t>, and the first emperor in western Europe since the </a:t>
            </a:r>
            <a:r>
              <a:rPr lang="en-US" smtClean="0">
                <a:cs typeface="LilyUPC" pitchFamily="34" charset="-34"/>
                <a:hlinkClick r:id="rId5" tooltip="Collapse of the Western Roman Empire"/>
              </a:rPr>
              <a:t>collapse of the Western Roman Empire</a:t>
            </a:r>
            <a:r>
              <a:rPr lang="en-US" smtClean="0">
                <a:cs typeface="LilyUPC" pitchFamily="34" charset="-34"/>
              </a:rPr>
              <a:t> </a:t>
            </a:r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Charlemagne</a:t>
            </a:r>
            <a:br>
              <a:rPr lang="en-US" dirty="0" smtClean="0"/>
            </a:br>
            <a:endParaRPr lang="th-TH" dirty="0"/>
          </a:p>
        </p:txBody>
      </p:sp>
      <p:pic>
        <p:nvPicPr>
          <p:cNvPr id="15363" name="ตัวยึดเนื้อหา 3" descr="220px-Charlemagne_and_Pope_Adrian_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357438"/>
            <a:ext cx="4071938" cy="2143125"/>
          </a:xfrm>
        </p:spPr>
      </p:pic>
      <p:sp>
        <p:nvSpPr>
          <p:cNvPr id="15364" name="สี่เหลี่ยมผืนผ้า 4"/>
          <p:cNvSpPr>
            <a:spLocks noChangeArrowheads="1"/>
          </p:cNvSpPr>
          <p:nvPr/>
        </p:nvSpPr>
        <p:spPr bwMode="auto">
          <a:xfrm>
            <a:off x="4929188" y="1857375"/>
            <a:ext cx="3929062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cs typeface="LilyUPC" pitchFamily="34" charset="-34"/>
              </a:rPr>
              <a:t>The Frankish king Charlemagne was a devout Catholic and maintained a close relationship with the papacy throughout his life. In 772, when </a:t>
            </a:r>
            <a:r>
              <a:rPr lang="en-US" sz="2000">
                <a:cs typeface="LilyUPC" pitchFamily="34" charset="-34"/>
                <a:hlinkClick r:id="rId3" tooltip="Pope Adrian I"/>
              </a:rPr>
              <a:t>Pope Adrian I</a:t>
            </a:r>
            <a:r>
              <a:rPr lang="en-US" sz="2000">
                <a:cs typeface="LilyUPC" pitchFamily="34" charset="-34"/>
              </a:rPr>
              <a:t> was threatened by invaders, the king rushed to Rome to provide assistance. Shown here, the pope asks Charlemagne for help at a meeting near Rome.</a:t>
            </a:r>
            <a:endParaRPr lang="th-TH" sz="2000">
              <a:cs typeface="Lily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</a:rPr>
              <a:t>Feudalism</a:t>
            </a:r>
            <a:endParaRPr lang="th-TH" smtClean="0"/>
          </a:p>
        </p:txBody>
      </p:sp>
      <p:sp>
        <p:nvSpPr>
          <p:cNvPr id="16387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i="1" smtClean="0">
                <a:cs typeface="LilyUPC" pitchFamily="34" charset="-34"/>
              </a:rPr>
              <a:t>Feudalism</a:t>
            </a:r>
            <a:r>
              <a:rPr lang="en-US" sz="3600" smtClean="0">
                <a:cs typeface="LilyUPC" pitchFamily="34" charset="-34"/>
              </a:rPr>
              <a:t> describes a set of reciprocal legal and military obligations among the warrior nobility, revolving around the three key concepts of </a:t>
            </a:r>
            <a:r>
              <a:rPr lang="en-US" sz="3600" smtClean="0">
                <a:cs typeface="LilyUPC" pitchFamily="34" charset="-34"/>
                <a:hlinkClick r:id="rId2" tooltip="Lord"/>
              </a:rPr>
              <a:t>lords</a:t>
            </a:r>
            <a:r>
              <a:rPr lang="en-US" sz="3600" smtClean="0">
                <a:cs typeface="LilyUPC" pitchFamily="34" charset="-34"/>
              </a:rPr>
              <a:t>, </a:t>
            </a:r>
            <a:r>
              <a:rPr lang="en-US" sz="3600" smtClean="0">
                <a:cs typeface="LilyUPC" pitchFamily="34" charset="-34"/>
                <a:hlinkClick r:id="rId3" tooltip="Vassal"/>
              </a:rPr>
              <a:t>vassals</a:t>
            </a:r>
            <a:r>
              <a:rPr lang="en-US" sz="3600" smtClean="0">
                <a:cs typeface="LilyUPC" pitchFamily="34" charset="-34"/>
              </a:rPr>
              <a:t>, and </a:t>
            </a:r>
            <a:r>
              <a:rPr lang="en-US" sz="3600" smtClean="0">
                <a:cs typeface="LilyUPC" pitchFamily="34" charset="-34"/>
                <a:hlinkClick r:id="rId4" tooltip="Fief"/>
              </a:rPr>
              <a:t>fiefs</a:t>
            </a:r>
            <a:r>
              <a:rPr lang="en-US" sz="3600" smtClean="0">
                <a:cs typeface="LilyUPC" pitchFamily="34" charset="-34"/>
              </a:rPr>
              <a:t>.</a:t>
            </a:r>
            <a:endParaRPr lang="th-TH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Manorialism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 smtClean="0">
                <a:hlinkClick r:id="rId2" tooltip="Manorialism"/>
              </a:rPr>
              <a:t>Manorialism</a:t>
            </a:r>
            <a:r>
              <a:rPr lang="en-US" dirty="0" smtClean="0"/>
              <a:t>, the organization of peasants into villages that owed rent and </a:t>
            </a:r>
            <a:r>
              <a:rPr lang="en-US" dirty="0" err="1" smtClean="0"/>
              <a:t>labour</a:t>
            </a:r>
            <a:r>
              <a:rPr lang="en-US" dirty="0" smtClean="0"/>
              <a:t> services to the </a:t>
            </a:r>
            <a:r>
              <a:rPr lang="en-US" dirty="0" smtClean="0">
                <a:hlinkClick r:id="rId3" tooltip="Nobility"/>
              </a:rPr>
              <a:t>nobles</a:t>
            </a:r>
            <a:r>
              <a:rPr lang="en-US" dirty="0" smtClean="0"/>
              <a:t>, and </a:t>
            </a:r>
            <a:r>
              <a:rPr lang="en-US" dirty="0" smtClean="0">
                <a:hlinkClick r:id="rId4" tooltip="Feudalism"/>
              </a:rPr>
              <a:t>feudalism</a:t>
            </a:r>
            <a:r>
              <a:rPr lang="en-US" dirty="0" smtClean="0"/>
              <a:t>, the political structure </a:t>
            </a:r>
            <a:r>
              <a:rPr lang="en-US" dirty="0" err="1" smtClean="0"/>
              <a:t>whereby</a:t>
            </a:r>
            <a:r>
              <a:rPr lang="en-US" dirty="0" err="1" smtClean="0">
                <a:hlinkClick r:id="rId5" tooltip="Knight"/>
              </a:rPr>
              <a:t>knights</a:t>
            </a:r>
            <a:r>
              <a:rPr lang="en-US" dirty="0" smtClean="0"/>
              <a:t> and lower-status nobles owed military service to their overlords in return for the right to rent from lands </a:t>
            </a:r>
            <a:r>
              <a:rPr lang="en-US" dirty="0" err="1" smtClean="0"/>
              <a:t>and</a:t>
            </a:r>
            <a:r>
              <a:rPr lang="en-US" dirty="0" err="1" smtClean="0">
                <a:hlinkClick r:id="rId6" tooltip="Manor"/>
              </a:rPr>
              <a:t>manors</a:t>
            </a:r>
            <a:r>
              <a:rPr lang="en-US" dirty="0" smtClean="0"/>
              <a:t>, were two of the ways society was </a:t>
            </a:r>
            <a:r>
              <a:rPr lang="en-US" dirty="0" err="1" smtClean="0"/>
              <a:t>organised</a:t>
            </a:r>
            <a:r>
              <a:rPr lang="en-US" dirty="0" smtClean="0"/>
              <a:t> in the High Middle Ages. 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Cordia New" pitchFamily="34" charset="-34"/>
              </a:rPr>
              <a:t>The manor in France</a:t>
            </a:r>
            <a:endParaRPr lang="th-TH" smtClean="0"/>
          </a:p>
        </p:txBody>
      </p:sp>
      <p:pic>
        <p:nvPicPr>
          <p:cNvPr id="18435" name="ตัวยึดเนื้อหา 3" descr="260px-Les_Très_Riches_Heures_du_duc_de_Berry_mar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38" y="1714500"/>
            <a:ext cx="54292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0"/>
            <a:ext cx="7467600" cy="1143000"/>
          </a:xfrm>
        </p:spPr>
        <p:txBody>
          <a:bodyPr/>
          <a:lstStyle/>
          <a:p>
            <a:pPr eaLnBrk="1" hangingPunct="1"/>
            <a:r>
              <a:rPr lang="th-TH" smtClean="0"/>
              <a:t>สรุปเหตุการณ์สำคัญในยุคกลาง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19459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625" y="928688"/>
            <a:ext cx="8072438" cy="5929312"/>
          </a:xfrm>
        </p:spPr>
        <p:txBody>
          <a:bodyPr/>
          <a:lstStyle/>
          <a:p>
            <a:pPr eaLnBrk="1" hangingPunct="1"/>
            <a:r>
              <a:rPr lang="th-TH" smtClean="0"/>
              <a:t>1. ยุคกลางถือเป็นยุคมืด ยุคแห่งศรัทธา ยุคแห่งธรรมะอัศวิน</a:t>
            </a:r>
          </a:p>
          <a:p>
            <a:pPr eaLnBrk="1" hangingPunct="1"/>
            <a:r>
              <a:rPr lang="th-TH" smtClean="0"/>
              <a:t>2. การปกครองแบบกระจายอำนาจ ขุนนางมีอำนาจมาก</a:t>
            </a:r>
          </a:p>
          <a:p>
            <a:pPr eaLnBrk="1" hangingPunct="1"/>
            <a:r>
              <a:rPr lang="th-TH" smtClean="0"/>
              <a:t>3. ศาสนาคริสต์มีอิทธิพลต่อผู้คน</a:t>
            </a:r>
          </a:p>
          <a:p>
            <a:pPr eaLnBrk="1" hangingPunct="1"/>
            <a:r>
              <a:rPr lang="th-TH" smtClean="0"/>
              <a:t>4. เกิดระบบศักดินาสวามิภักดิ์ </a:t>
            </a:r>
            <a:r>
              <a:rPr lang="en-US" smtClean="0">
                <a:cs typeface="LilyUPC" pitchFamily="34" charset="-34"/>
              </a:rPr>
              <a:t>(Feudalism)</a:t>
            </a:r>
          </a:p>
          <a:p>
            <a:pPr eaLnBrk="1" hangingPunct="1"/>
            <a:r>
              <a:rPr lang="th-TH" smtClean="0"/>
              <a:t>5. เกิดระบบแมเนอร์ </a:t>
            </a:r>
            <a:r>
              <a:rPr lang="en-US" smtClean="0">
                <a:cs typeface="LilyUPC" pitchFamily="34" charset="-34"/>
              </a:rPr>
              <a:t>(Manor)</a:t>
            </a:r>
          </a:p>
          <a:p>
            <a:pPr eaLnBrk="1" hangingPunct="1"/>
            <a:r>
              <a:rPr lang="th-TH" smtClean="0"/>
              <a:t>6. มีการทำนาแบบ 2 ทุ่ง 3 ทุ่ง ระบบทำนาแบบเปิดโล่ง</a:t>
            </a:r>
          </a:p>
          <a:p>
            <a:pPr eaLnBrk="1" hangingPunct="1"/>
            <a:r>
              <a:rPr lang="th-TH" smtClean="0"/>
              <a:t>7. เกิดชนชั้นกลางหรือกระฎุมพี </a:t>
            </a:r>
            <a:r>
              <a:rPr lang="en-US" smtClean="0">
                <a:cs typeface="LilyUPC" pitchFamily="34" charset="-34"/>
              </a:rPr>
              <a:t>(Bourgeoisie)</a:t>
            </a:r>
          </a:p>
          <a:p>
            <a:pPr eaLnBrk="1" hangingPunct="1"/>
            <a:r>
              <a:rPr lang="th-TH" smtClean="0"/>
              <a:t>8. เกิดสมาคมอาชีพ หรือ กิลด์ </a:t>
            </a:r>
            <a:r>
              <a:rPr lang="en-US" smtClean="0">
                <a:cs typeface="LilyUPC" pitchFamily="34" charset="-34"/>
              </a:rPr>
              <a:t>(Guild)</a:t>
            </a:r>
          </a:p>
          <a:p>
            <a:pPr eaLnBrk="1" hangingPunct="1"/>
            <a:r>
              <a:rPr lang="th-TH" smtClean="0"/>
              <a:t>9. เกิดสงครามครูเสด </a:t>
            </a:r>
            <a:r>
              <a:rPr lang="en-US" smtClean="0">
                <a:cs typeface="LilyUPC" pitchFamily="34" charset="-34"/>
              </a:rPr>
              <a:t>(Crusade War)</a:t>
            </a:r>
          </a:p>
          <a:p>
            <a:pPr eaLnBrk="1" hangingPunct="1"/>
            <a:r>
              <a:rPr lang="th-TH" smtClean="0"/>
              <a:t>10. เกิดสงครามร้อยปีระหว่างอังกฤษกับฝรั่งเศส ทำให้เกิดลัทธิชาตินิยม และวีรสตรี </a:t>
            </a:r>
            <a:r>
              <a:rPr lang="en-US" smtClean="0">
                <a:cs typeface="LilyUPC" pitchFamily="34" charset="-34"/>
              </a:rPr>
              <a:t>Joan of Arc</a:t>
            </a:r>
          </a:p>
          <a:p>
            <a:pPr eaLnBrk="1" hangingPunct="1"/>
            <a:endParaRPr lang="en-US" smtClean="0">
              <a:cs typeface="LilyUPC" pitchFamily="34" charset="-3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50" cy="1143000"/>
          </a:xfrm>
        </p:spPr>
        <p:txBody>
          <a:bodyPr/>
          <a:lstStyle/>
          <a:p>
            <a:pPr eaLnBrk="1" hangingPunct="1"/>
            <a:r>
              <a:rPr lang="th-TH" sz="4000" b="1" smtClean="0"/>
              <a:t>โจนออฟอาร์ค </a:t>
            </a:r>
            <a:r>
              <a:rPr lang="en-US" sz="4000" b="1" smtClean="0">
                <a:cs typeface="Cordia New" pitchFamily="34" charset="-34"/>
              </a:rPr>
              <a:t>(Joan 0f Arc)(Jeanne d’Arc)</a:t>
            </a:r>
          </a:p>
        </p:txBody>
      </p:sp>
      <p:sp>
        <p:nvSpPr>
          <p:cNvPr id="2048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00563" y="1500188"/>
            <a:ext cx="4286250" cy="4525962"/>
          </a:xfrm>
        </p:spPr>
        <p:txBody>
          <a:bodyPr/>
          <a:lstStyle/>
          <a:p>
            <a:pPr eaLnBrk="1" hangingPunct="1"/>
            <a:r>
              <a:rPr lang="th-TH" smtClean="0"/>
              <a:t>เป็นวีรสตรีของ</a:t>
            </a:r>
            <a:r>
              <a:rPr lang="th-TH" smtClean="0">
                <a:hlinkClick r:id="rId2" tooltip="ฝรั่งเศส"/>
              </a:rPr>
              <a:t>ฝรั่งเศส</a:t>
            </a:r>
            <a:r>
              <a:rPr lang="th-TH" smtClean="0"/>
              <a:t>และเป็น</a:t>
            </a:r>
            <a:r>
              <a:rPr lang="th-TH" smtClean="0">
                <a:hlinkClick r:id="rId3" tooltip="นักบุญ"/>
              </a:rPr>
              <a:t>นักบุญ</a:t>
            </a:r>
            <a:r>
              <a:rPr lang="th-TH" smtClean="0"/>
              <a:t>ในนิกาย</a:t>
            </a:r>
            <a:r>
              <a:rPr lang="th-TH" smtClean="0">
                <a:hlinkClick r:id="rId4" tooltip="โรมันคาทอลิก"/>
              </a:rPr>
              <a:t>โรมันคาทอลิก</a:t>
            </a:r>
            <a:r>
              <a:rPr lang="th-TH" smtClean="0"/>
              <a:t> โจนมาจากครอบครัวชาวนาที่เกิดทางตะวันออกของฝรั่งเศสและเป็นผู้นำกองทัพฝรั่งเศสใน</a:t>
            </a:r>
            <a:r>
              <a:rPr lang="th-TH" smtClean="0">
                <a:hlinkClick r:id="rId5" tooltip="สงครามร้อยปี"/>
              </a:rPr>
              <a:t>สงครามร้อยปี</a:t>
            </a:r>
            <a:r>
              <a:rPr lang="th-TH" smtClean="0"/>
              <a:t>หลายครั้งที่ได้รับชัยชนะต่อฝ่ายอังกฤษโดยอ้างว่ามี</a:t>
            </a:r>
            <a:r>
              <a:rPr lang="th-TH" smtClean="0">
                <a:hlinkClick r:id="rId6" tooltip="พระเจ้า"/>
              </a:rPr>
              <a:t>พระเจ้า</a:t>
            </a:r>
            <a:r>
              <a:rPr lang="th-TH" smtClean="0"/>
              <a:t>เป็นผู้ชี้ทาง และเป็นผู้มีส่วนทางอ้อมในการขึ้นครองราชบัลลังก์ฝรั่งเศสของ</a:t>
            </a:r>
            <a:r>
              <a:rPr lang="th-TH" smtClean="0">
                <a:hlinkClick r:id="rId7" tooltip="พระเจ้าชาร์ลส์ที่ 7 แห่งฝรั่งเศส"/>
              </a:rPr>
              <a:t>พระเจ้าชาร์ลส์ที่ 7</a:t>
            </a:r>
            <a:r>
              <a:rPr lang="th-TH" smtClean="0"/>
              <a:t> โจนถูกจับโดยฝ่ายเบอร์กันดีและถูกขายให้แก่ฝ่ายอังกฤษ ถูกพิจารณาคดี และถูกเผาทั้งเป็นในข้อหาว่าเป็นพวกนอกรีตเมื่ออายุ 19 ปี</a:t>
            </a:r>
            <a:endParaRPr lang="en-US" smtClean="0">
              <a:cs typeface="LilyUPC" pitchFamily="34" charset="-34"/>
            </a:endParaRPr>
          </a:p>
        </p:txBody>
      </p:sp>
      <p:pic>
        <p:nvPicPr>
          <p:cNvPr id="20484" name="Picture 2" descr="https://upload.wikimedia.org/wikipedia/commons/thumb/e/e9/Lenepveu%2C_Jeanne_d%27Arc_au_si%C3%A8ge_d%27Orl%C3%A9ans.jpg/220px-Lenepveu%2C_Jeanne_d%27Arc_au_si%C3%A8ge_d%27Orl%C3%A9an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500" y="1571625"/>
            <a:ext cx="314325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0"/>
            <a:ext cx="7467600" cy="1143000"/>
          </a:xfrm>
        </p:spPr>
        <p:txBody>
          <a:bodyPr/>
          <a:lstStyle/>
          <a:p>
            <a:pPr eaLnBrk="1" hangingPunct="1"/>
            <a:r>
              <a:rPr lang="th-TH" smtClean="0"/>
              <a:t>มรดกทางอารยธรรมในยุคกลาง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1507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285875"/>
            <a:ext cx="7858125" cy="5357813"/>
          </a:xfrm>
        </p:spPr>
        <p:txBody>
          <a:bodyPr/>
          <a:lstStyle/>
          <a:p>
            <a:pPr eaLnBrk="1" hangingPunct="1"/>
            <a:r>
              <a:rPr lang="th-TH" smtClean="0"/>
              <a:t>1. ศิลปะแบบไบแซนไทน์  วิหารเซนต์โซเฟีย</a:t>
            </a:r>
          </a:p>
          <a:p>
            <a:pPr eaLnBrk="1" hangingPunct="1"/>
            <a:r>
              <a:rPr lang="th-TH" smtClean="0"/>
              <a:t>2. ศิลปะแบบโรมาเนสก์  วิหารปิซา วิหารแซงค์ปิแอร์</a:t>
            </a:r>
          </a:p>
          <a:p>
            <a:pPr eaLnBrk="1" hangingPunct="1"/>
            <a:r>
              <a:rPr lang="th-TH" smtClean="0"/>
              <a:t>3. ศิลปะแบบโกธิก  วิหารโนเตรอดาม วิหารออเวียตโต วิหารแห่งโคโลญ</a:t>
            </a:r>
          </a:p>
          <a:p>
            <a:pPr eaLnBrk="1" hangingPunct="1"/>
            <a:r>
              <a:rPr lang="th-TH" smtClean="0"/>
              <a:t>4. วรรณกรรม เน้นเรื่องศาสนาคริสต์ ใช้ภาษาละติน เช่น มหากาพย์อัศวินโรลองด์) </a:t>
            </a:r>
            <a:r>
              <a:rPr lang="en-US" smtClean="0">
                <a:cs typeface="LilyUPC" pitchFamily="34" charset="-34"/>
              </a:rPr>
              <a:t>(Chanson de Roland)</a:t>
            </a:r>
            <a:r>
              <a:rPr lang="th-TH" smtClean="0"/>
              <a:t> เทวนคร </a:t>
            </a:r>
            <a:r>
              <a:rPr lang="en-US" smtClean="0">
                <a:cs typeface="LilyUPC" pitchFamily="34" charset="-34"/>
              </a:rPr>
              <a:t>(The City of God)</a:t>
            </a:r>
            <a:r>
              <a:rPr lang="th-TH" smtClean="0"/>
              <a:t> นิทานวีรคติ เช่น อัศวินโต๊ะกลม </a:t>
            </a:r>
          </a:p>
          <a:p>
            <a:pPr eaLnBrk="1" hangingPunct="1"/>
            <a:r>
              <a:rPr lang="th-TH" smtClean="0"/>
              <a:t>5. ก่อตั้งมหาวิทยาลัย เช่น มหาวิทยาลัยปารีส มหาวิทยาลัยโบโลญา มหาวิทยาลัยออกซ์ฟอร์ด</a:t>
            </a:r>
          </a:p>
          <a:p>
            <a:pPr eaLnBrk="1" hangingPunct="1"/>
            <a:r>
              <a:rPr lang="th-TH" smtClean="0"/>
              <a:t>6. อื่นๆ เช่น สมาคมช่างฝีมือหรือกิลด์ ระบบธนาคาร ระบบการเก็บภาษี ตลาดนัดสินค้า </a:t>
            </a:r>
            <a:r>
              <a:rPr lang="en-US" smtClean="0">
                <a:cs typeface="LilyUPC" pitchFamily="34" charset="-34"/>
              </a:rPr>
              <a:t>(fair) </a:t>
            </a:r>
            <a:r>
              <a:rPr lang="th-TH" smtClean="0"/>
              <a:t>กำหนดให้วันที่ 1 มกราคม เป็นวีนขึ้นปีใหม่</a:t>
            </a:r>
            <a:endParaRPr lang="en-US" smtClean="0">
              <a:cs typeface="LilyUPC" pitchFamily="34" charset="-3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2531" name="ตัวยึดเนื้อหา 2"/>
          <p:cNvSpPr>
            <a:spLocks noGrp="1"/>
          </p:cNvSpPr>
          <p:nvPr>
            <p:ph idx="1"/>
          </p:nvPr>
        </p:nvSpPr>
        <p:spPr>
          <a:xfrm>
            <a:off x="857250" y="3286125"/>
            <a:ext cx="2757488" cy="2911475"/>
          </a:xfrm>
        </p:spPr>
        <p:txBody>
          <a:bodyPr/>
          <a:lstStyle/>
          <a:p>
            <a:pPr eaLnBrk="1" hangingPunct="1"/>
            <a:r>
              <a:rPr lang="th-TH" smtClean="0"/>
              <a:t>วิหารเซนต์โซเฟีย</a:t>
            </a:r>
          </a:p>
          <a:p>
            <a:pPr eaLnBrk="1" hangingPunct="1"/>
            <a:r>
              <a:rPr lang="th-TH" smtClean="0"/>
              <a:t>ปัจจุบันอยู่ในประเทศตุรกี</a:t>
            </a:r>
          </a:p>
          <a:p>
            <a:pPr eaLnBrk="1" hangingPunct="1"/>
            <a:r>
              <a:rPr lang="th-TH" smtClean="0"/>
              <a:t>ศิลปะแบบไบแซนไทน์</a:t>
            </a:r>
            <a:endParaRPr lang="en-US" smtClean="0">
              <a:cs typeface="LilyUPC" pitchFamily="34" charset="-34"/>
            </a:endParaRPr>
          </a:p>
        </p:txBody>
      </p:sp>
      <p:pic>
        <p:nvPicPr>
          <p:cNvPr id="22532" name="Picture 2" descr="http://www.rmutphysics.com/charud/oldnews/92/hagia_sophia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1857375"/>
            <a:ext cx="457200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3555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86313" y="3143250"/>
            <a:ext cx="3138487" cy="2071688"/>
          </a:xfrm>
        </p:spPr>
        <p:txBody>
          <a:bodyPr/>
          <a:lstStyle/>
          <a:p>
            <a:pPr eaLnBrk="1" hangingPunct="1"/>
            <a:r>
              <a:rPr lang="th-TH" sz="3600" smtClean="0"/>
              <a:t>หอเอนปิซา เมืองปิซา</a:t>
            </a:r>
          </a:p>
          <a:p>
            <a:pPr eaLnBrk="1" hangingPunct="1"/>
            <a:r>
              <a:rPr lang="th-TH" sz="3600" smtClean="0"/>
              <a:t>ประเทศอิตาลี</a:t>
            </a:r>
          </a:p>
          <a:p>
            <a:pPr eaLnBrk="1" hangingPunct="1"/>
            <a:r>
              <a:rPr lang="th-TH" sz="3600" smtClean="0"/>
              <a:t>ศิลปะแบบโรมาเนสก์</a:t>
            </a:r>
            <a:endParaRPr lang="en-US" sz="3600" smtClean="0">
              <a:cs typeface="LilyUPC" pitchFamily="34" charset="-34"/>
            </a:endParaRPr>
          </a:p>
        </p:txBody>
      </p:sp>
      <p:pic>
        <p:nvPicPr>
          <p:cNvPr id="23556" name="Picture 2" descr="http://www.rmutphysics.com/charud/oldnews/92/leaning_tower_pisa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643063"/>
            <a:ext cx="38576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4579" name="ตัวยึดเนื้อหา 2"/>
          <p:cNvSpPr>
            <a:spLocks noGrp="1"/>
          </p:cNvSpPr>
          <p:nvPr>
            <p:ph idx="1"/>
          </p:nvPr>
        </p:nvSpPr>
        <p:spPr>
          <a:xfrm>
            <a:off x="928688" y="2643188"/>
            <a:ext cx="2971800" cy="2982912"/>
          </a:xfrm>
        </p:spPr>
        <p:txBody>
          <a:bodyPr/>
          <a:lstStyle/>
          <a:p>
            <a:pPr eaLnBrk="1" hangingPunct="1"/>
            <a:r>
              <a:rPr lang="th-TH" sz="3600" smtClean="0"/>
              <a:t>วิหารแซงปิแอร์</a:t>
            </a:r>
          </a:p>
          <a:p>
            <a:pPr eaLnBrk="1" hangingPunct="1"/>
            <a:r>
              <a:rPr lang="th-TH" sz="3600" smtClean="0"/>
              <a:t>ประเทศฝรั่งเศส</a:t>
            </a:r>
          </a:p>
          <a:p>
            <a:pPr eaLnBrk="1" hangingPunct="1"/>
            <a:r>
              <a:rPr lang="th-TH" sz="3600" smtClean="0"/>
              <a:t>ศิลปะแบบโรมาเนสก์</a:t>
            </a:r>
            <a:endParaRPr lang="en-US" sz="3600" smtClean="0">
              <a:cs typeface="LilyUPC" pitchFamily="34" charset="-34"/>
            </a:endParaRPr>
          </a:p>
        </p:txBody>
      </p:sp>
      <p:pic>
        <p:nvPicPr>
          <p:cNvPr id="24580" name="Picture 4" descr="https://upload.wikimedia.org/wikipedia/commons/thumb/3/3e/Angouleme_cathedral_StPierre_a.jpg/300px-Angouleme_cathedral_StPierre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357313"/>
            <a:ext cx="38576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560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572125" y="2214563"/>
            <a:ext cx="3067050" cy="3883025"/>
          </a:xfrm>
        </p:spPr>
        <p:txBody>
          <a:bodyPr/>
          <a:lstStyle/>
          <a:p>
            <a:pPr eaLnBrk="1" hangingPunct="1"/>
            <a:endParaRPr lang="th-TH" smtClean="0"/>
          </a:p>
          <a:p>
            <a:pPr eaLnBrk="1" hangingPunct="1"/>
            <a:r>
              <a:rPr lang="th-TH" sz="3600" smtClean="0"/>
              <a:t>วิหารโนเตรอดาม</a:t>
            </a:r>
          </a:p>
          <a:p>
            <a:pPr eaLnBrk="1" hangingPunct="1"/>
            <a:r>
              <a:rPr lang="th-TH" sz="3600" smtClean="0"/>
              <a:t>ประเทศฝรั่งเศส</a:t>
            </a:r>
          </a:p>
          <a:p>
            <a:pPr eaLnBrk="1" hangingPunct="1"/>
            <a:r>
              <a:rPr lang="th-TH" sz="3600" smtClean="0"/>
              <a:t>ศิลปะแบบโกธิก</a:t>
            </a:r>
            <a:endParaRPr lang="en-US" sz="3600" smtClean="0">
              <a:cs typeface="LilyUPC" pitchFamily="34" charset="-34"/>
            </a:endParaRPr>
          </a:p>
        </p:txBody>
      </p:sp>
      <p:pic>
        <p:nvPicPr>
          <p:cNvPr id="25604" name="Picture 2" descr="http://www.zabzaa.com/pic/i/1ad11770c5a6f4554542069dbba6aa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643063"/>
            <a:ext cx="47625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662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571750"/>
            <a:ext cx="3186113" cy="3554413"/>
          </a:xfrm>
        </p:spPr>
        <p:txBody>
          <a:bodyPr/>
          <a:lstStyle/>
          <a:p>
            <a:pPr eaLnBrk="1" hangingPunct="1"/>
            <a:r>
              <a:rPr lang="th-TH" sz="3600" smtClean="0"/>
              <a:t>วิหารออร์เวียตโต</a:t>
            </a:r>
          </a:p>
          <a:p>
            <a:pPr eaLnBrk="1" hangingPunct="1"/>
            <a:r>
              <a:rPr lang="th-TH" sz="3600" smtClean="0"/>
              <a:t>ประเทศอิตาลี</a:t>
            </a:r>
          </a:p>
          <a:p>
            <a:pPr eaLnBrk="1" hangingPunct="1"/>
            <a:r>
              <a:rPr lang="th-TH" sz="3600" smtClean="0"/>
              <a:t>ศิลปะแบบโกธิก</a:t>
            </a:r>
            <a:endParaRPr lang="en-US" sz="3600" smtClean="0">
              <a:cs typeface="LilyUPC" pitchFamily="34" charset="-34"/>
            </a:endParaRPr>
          </a:p>
        </p:txBody>
      </p:sp>
      <p:pic>
        <p:nvPicPr>
          <p:cNvPr id="26628" name="Picture 2" descr="http://thaigoodview.com/files/u1233/goth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1357313"/>
            <a:ext cx="4071938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7651" name="ตัวยึดเนื้อหา 2"/>
          <p:cNvSpPr>
            <a:spLocks noGrp="1"/>
          </p:cNvSpPr>
          <p:nvPr>
            <p:ph idx="1"/>
          </p:nvPr>
        </p:nvSpPr>
        <p:spPr>
          <a:xfrm>
            <a:off x="5572125" y="2928938"/>
            <a:ext cx="2786063" cy="3197225"/>
          </a:xfrm>
        </p:spPr>
        <p:txBody>
          <a:bodyPr/>
          <a:lstStyle/>
          <a:p>
            <a:pPr eaLnBrk="1" hangingPunct="1"/>
            <a:r>
              <a:rPr lang="th-TH" sz="3600" smtClean="0"/>
              <a:t>วิหารแห่งโคโลญ</a:t>
            </a:r>
          </a:p>
          <a:p>
            <a:pPr eaLnBrk="1" hangingPunct="1"/>
            <a:r>
              <a:rPr lang="th-TH" sz="3600" smtClean="0"/>
              <a:t>ประเทศเยอรมนี</a:t>
            </a:r>
          </a:p>
          <a:p>
            <a:pPr eaLnBrk="1" hangingPunct="1"/>
            <a:r>
              <a:rPr lang="th-TH" sz="3600" smtClean="0"/>
              <a:t>ศิลปะแบบโกธิก</a:t>
            </a:r>
            <a:endParaRPr lang="en-US" sz="3600" smtClean="0">
              <a:cs typeface="LilyUPC" pitchFamily="34" charset="-34"/>
            </a:endParaRPr>
          </a:p>
        </p:txBody>
      </p:sp>
      <p:pic>
        <p:nvPicPr>
          <p:cNvPr id="27652" name="Picture 2" descr="มหาวิหารโคโลญ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643063"/>
            <a:ext cx="4357687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mtClean="0"/>
              <a:t>สถานที่สำคัญในยุคกลาง</a:t>
            </a:r>
            <a:endParaRPr lang="en-US" smtClean="0">
              <a:cs typeface="Cordia New" pitchFamily="34" charset="-34"/>
            </a:endParaRPr>
          </a:p>
        </p:txBody>
      </p:sp>
      <p:sp>
        <p:nvSpPr>
          <p:cNvPr id="28675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928938"/>
            <a:ext cx="2614613" cy="2071687"/>
          </a:xfrm>
        </p:spPr>
        <p:txBody>
          <a:bodyPr/>
          <a:lstStyle/>
          <a:p>
            <a:pPr eaLnBrk="1" hangingPunct="1"/>
            <a:r>
              <a:rPr lang="th-TH" smtClean="0"/>
              <a:t>มหาวิทยาลัยออกซฟอร์ด</a:t>
            </a:r>
          </a:p>
          <a:p>
            <a:pPr eaLnBrk="1" hangingPunct="1"/>
            <a:r>
              <a:rPr lang="th-TH" smtClean="0"/>
              <a:t>ประเทศอังกฤษ</a:t>
            </a:r>
            <a:endParaRPr lang="en-US" smtClean="0">
              <a:cs typeface="LilyUPC" pitchFamily="34" charset="-34"/>
            </a:endParaRPr>
          </a:p>
        </p:txBody>
      </p:sp>
      <p:pic>
        <p:nvPicPr>
          <p:cNvPr id="28676" name="Picture 2" descr="https://upload.wikimedia.org/wikipedia/commons/thumb/7/71/Christ_Church_college_Quadrangle_Oxford_UK.JPG/800px-Christ_Church_college_Quadrangle_Oxford_U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2286000"/>
            <a:ext cx="53578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เทคนิค">
  <a:themeElements>
    <a:clrScheme name="เทคนิค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เทคนิค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เทคนิค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172</TotalTime>
  <Words>476</Words>
  <Application>Microsoft Office PowerPoint</Application>
  <PresentationFormat>นำเสนอทางหน้าจอ (4:3)</PresentationFormat>
  <Paragraphs>72</Paragraphs>
  <Slides>22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7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22</vt:i4>
      </vt:variant>
    </vt:vector>
  </HeadingPairs>
  <TitlesOfParts>
    <vt:vector size="30" baseType="lpstr">
      <vt:lpstr>Arial</vt:lpstr>
      <vt:lpstr>Angsana New</vt:lpstr>
      <vt:lpstr>Franklin Gothic Book</vt:lpstr>
      <vt:lpstr>Cordia New</vt:lpstr>
      <vt:lpstr>LilyUPC</vt:lpstr>
      <vt:lpstr>Wingdings 2</vt:lpstr>
      <vt:lpstr>Calibri</vt:lpstr>
      <vt:lpstr>เทคนิค</vt:lpstr>
      <vt:lpstr>Middle Ages or Dark Ages</vt:lpstr>
      <vt:lpstr>Middle Ages</vt:lpstr>
      <vt:lpstr>Dark Ages</vt:lpstr>
      <vt:lpstr>Dark Ages </vt:lpstr>
      <vt:lpstr>Petrarch (Francesco Petrarca)</vt:lpstr>
      <vt:lpstr>Later Roman Empire </vt:lpstr>
      <vt:lpstr>Holy Roman Empire </vt:lpstr>
      <vt:lpstr>Charlemagne </vt:lpstr>
      <vt:lpstr>Charlemagne </vt:lpstr>
      <vt:lpstr>Feudalism</vt:lpstr>
      <vt:lpstr>Manorialism </vt:lpstr>
      <vt:lpstr>The manor in France</vt:lpstr>
      <vt:lpstr>สรุปเหตุการณ์สำคัญในยุคกลาง</vt:lpstr>
      <vt:lpstr>โจนออฟอาร์ค (Joan 0f Arc)(Jeanne d’Arc)</vt:lpstr>
      <vt:lpstr>มรดกทางอารยธรรมในยุคกลาง</vt:lpstr>
      <vt:lpstr>สถานที่สำคัญในยุคกลาง</vt:lpstr>
      <vt:lpstr>สถานที่สำคัญในยุคกลาง</vt:lpstr>
      <vt:lpstr>สถานที่สำคัญในยุคกลาง</vt:lpstr>
      <vt:lpstr>สถานที่สำคัญในยุคกลาง</vt:lpstr>
      <vt:lpstr>สถานที่สำคัญในยุคกลาง</vt:lpstr>
      <vt:lpstr>สถานที่สำคัญในยุคกลาง</vt:lpstr>
      <vt:lpstr>สถานที่สำคัญในยุคกลาง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Ages or Dark Ages</dc:title>
  <dc:creator>com</dc:creator>
  <cp:lastModifiedBy>user</cp:lastModifiedBy>
  <cp:revision>21</cp:revision>
  <dcterms:created xsi:type="dcterms:W3CDTF">2013-08-08T05:16:18Z</dcterms:created>
  <dcterms:modified xsi:type="dcterms:W3CDTF">2015-12-21T05:48:36Z</dcterms:modified>
</cp:coreProperties>
</file>