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2" autoAdjust="0"/>
    <p:restoredTop sz="94728" autoAdjust="0"/>
  </p:normalViewPr>
  <p:slideViewPr>
    <p:cSldViewPr>
      <p:cViewPr varScale="1">
        <p:scale>
          <a:sx n="54" d="100"/>
          <a:sy n="54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7190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7191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B5910A2-4E8C-4E31-8206-289BA5618B5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48B6F-8C3E-4767-9408-486B3D729F6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F7D0F-0C5F-4AFF-BD8F-A13B89B173F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3A987-638F-4A45-99B2-E6E6091C60C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9FD0A-720E-4C94-9865-A934499084B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7A6B7D-CB3F-4E66-B9F7-6D4C535246B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38D73-5C93-4829-8BAD-FA02A075AFC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B0ED1-C316-4747-8FAC-AF9DCA449A7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1CC6E-CA01-453D-A7D2-591EDD0B0E2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3A7E2-5598-4805-B968-1659E8C2D42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2C0BA-F727-4DE8-85D4-65676D007D0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6147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48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6149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6151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6153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6154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6155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6156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6157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6158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6160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61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62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63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64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65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6166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3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616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16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17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382F635C-532E-41E0-BD3A-15C85A35BBF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5000625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th-TH" dirty="0" smtClean="0"/>
              <a:t>ความหมายของ ประวัติศาสตร์</a:t>
            </a:r>
            <a:br>
              <a:rPr lang="th-TH" dirty="0" smtClean="0"/>
            </a:br>
            <a:r>
              <a:rPr lang="th-TH" sz="3200" dirty="0" smtClean="0"/>
              <a:t>โดย  </a:t>
            </a:r>
            <a:r>
              <a:rPr lang="th-TH" sz="3200" dirty="0" err="1" smtClean="0"/>
              <a:t>วรพร</a:t>
            </a:r>
            <a:r>
              <a:rPr lang="th-TH" sz="3200" dirty="0" smtClean="0"/>
              <a:t>  พรหมใจรักษ์  ครูชำนาญการพิเศษโรงเรียนสงวนหญิง</a:t>
            </a:r>
            <a:endParaRPr lang="en-US" dirty="0" smtClean="0"/>
          </a:p>
        </p:txBody>
      </p:sp>
      <p:pic>
        <p:nvPicPr>
          <p:cNvPr id="3075" name="Picture 5" descr="http://1.bp.blogspot.com/-kM79CQ9R5W8/U6sDCroV_OI/AAAAAAAAAF8/QImSVmtE-es/s1600/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3071813"/>
            <a:ext cx="757237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7" descr="http://news.mthai.com/wp-content/uploads/2015/10/34-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37423">
            <a:off x="6581775" y="1971675"/>
            <a:ext cx="2071688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9" descr="http://www.prince-damrong.moi.go.th/pic-1/d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51375" y="366713"/>
            <a:ext cx="2290763" cy="316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h-TH" smtClean="0"/>
              <a:t>ความหมายของประวัติศาสตร์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h-TH" b="1" smtClean="0"/>
              <a:t>ประวัติศาสตร์</a:t>
            </a:r>
            <a:r>
              <a:rPr lang="en-US" b="1" smtClean="0"/>
              <a:t> </a:t>
            </a:r>
            <a:r>
              <a:rPr lang="en-US" b="1" smtClean="0">
                <a:latin typeface="Angsana New" pitchFamily="18" charset="-34"/>
              </a:rPr>
              <a:t>(History)</a:t>
            </a:r>
            <a:r>
              <a:rPr lang="en-US" smtClean="0"/>
              <a:t> </a:t>
            </a:r>
            <a:r>
              <a:rPr lang="th-TH" smtClean="0"/>
              <a:t>คือ วิชาที่ศึกษาถึงเรื่องราวในอดีตของมนุษยชาติ ที่มีความสำคัญ ในช่วงระยะเวลาใดเวลาหนึ่ง หรือสมัยใดสมัยหนึ่ง ซึ่งนักประวัติศาสตร์ต้องใช้วิธีการทางประวัติศาสตร์ในการศึกษาค้นคว้า โดยคำนึงถึงมิติเวลา และความสำคัญที่เรื่องราวนั้นๆ ก่อให้เกิดผลกระทบต่อสังคม ซึ่งนักประวัติศาสตร์จะต้องอธิบายเหตุการณ์ต่างๆ ที่เกิดขึ้นนั้นได้อย่างมีเหตุผล และถูกต้องตามความเป็นจริง โดยผ่านกระบวนการไต่สวน ค้นคว้า พิจารณา วิเคราะห์อย่างละเอียดถี่ถ้วนและไม่มีอคติ </a:t>
            </a:r>
            <a:r>
              <a:rPr lang="th-TH" smtClean="0">
                <a:latin typeface="Angsana New" pitchFamily="18" charset="-34"/>
              </a:rPr>
              <a:t>(</a:t>
            </a:r>
            <a:r>
              <a:rPr lang="en-US" smtClean="0">
                <a:latin typeface="Angsana New" pitchFamily="18" charset="-34"/>
              </a:rPr>
              <a:t>unbias)</a:t>
            </a:r>
            <a:endParaRPr lang="th-TH" smtClean="0">
              <a:latin typeface="Angsana New" pitchFamily="18" charset="-3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h-TH" smtClean="0"/>
              <a:t>แนวคิดเกี่ยวกับความหมายของประวัติศาสตร์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275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th-TH" sz="2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h-TH" sz="2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h-TH" sz="3600" smtClean="0"/>
              <a:t>โรบิน ยอร์ช คอลลิงวูด </a:t>
            </a:r>
            <a:r>
              <a:rPr lang="th-TH" sz="3600" smtClean="0">
                <a:latin typeface="Angsana New" pitchFamily="18" charset="-34"/>
              </a:rPr>
              <a:t>(</a:t>
            </a:r>
            <a:r>
              <a:rPr lang="en-US" sz="3600" smtClean="0">
                <a:latin typeface="Angsana New" pitchFamily="18" charset="-34"/>
              </a:rPr>
              <a:t>Robin George</a:t>
            </a:r>
            <a:r>
              <a:rPr lang="en-US" sz="3600" smtClean="0"/>
              <a:t> </a:t>
            </a:r>
            <a:r>
              <a:rPr lang="en-US" sz="3600" smtClean="0">
                <a:latin typeface="Angsana New" pitchFamily="18" charset="-34"/>
              </a:rPr>
              <a:t>Collingwood)</a:t>
            </a:r>
            <a:r>
              <a:rPr lang="en-US" sz="3600" smtClean="0"/>
              <a:t> </a:t>
            </a:r>
            <a:endParaRPr lang="th-TH" sz="36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h-TH" sz="3600" smtClean="0"/>
              <a:t>ให้ความหมายว่า </a:t>
            </a:r>
            <a:endParaRPr lang="en-US" sz="36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3600" smtClean="0"/>
              <a:t>“</a:t>
            </a:r>
            <a:r>
              <a:rPr lang="th-TH" sz="3600" smtClean="0"/>
              <a:t>ประวัติศาสตร์ คือศาสตร์ที่ว่าด้วยความพยายามที่จะตอบคำถามเกี่ยวกับพฤติกรรมของมนุษย์ในอดีต</a:t>
            </a:r>
            <a:r>
              <a:rPr lang="en-US" sz="3600" smtClean="0"/>
              <a:t>”</a:t>
            </a:r>
            <a:r>
              <a:rPr lang="en-US" sz="280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smtClean="0">
                <a:latin typeface="Angsana New" pitchFamily="18" charset="-34"/>
              </a:rPr>
              <a:t>                                                                          (Bobin George Collingwood, 1959:9</a:t>
            </a:r>
            <a:r>
              <a:rPr lang="th-TH" sz="2800" smtClean="0">
                <a:latin typeface="Angsana New" pitchFamily="18" charset="-34"/>
              </a:rPr>
              <a:t>)</a:t>
            </a:r>
            <a:r>
              <a:rPr lang="en-US" sz="2800" smtClean="0">
                <a:latin typeface="Angsana New" pitchFamily="18" charset="-34"/>
              </a:rPr>
              <a:t/>
            </a:r>
            <a:br>
              <a:rPr lang="en-US" sz="2800" smtClean="0">
                <a:latin typeface="Angsana New" pitchFamily="18" charset="-34"/>
              </a:rPr>
            </a:br>
            <a:r>
              <a:rPr lang="en-US" sz="2800" smtClean="0"/>
              <a:t/>
            </a:r>
            <a:br>
              <a:rPr lang="en-US" sz="2800" smtClean="0"/>
            </a:br>
            <a:endParaRPr lang="th-TH" sz="28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h-TH" smtClean="0"/>
              <a:t>แนวคิดเกี่ยวกับความหมายของประวัติศาสตร์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th-TH" smtClean="0"/>
          </a:p>
          <a:p>
            <a:pPr eaLnBrk="1" hangingPunct="1">
              <a:buFontTx/>
              <a:buNone/>
            </a:pPr>
            <a:r>
              <a:rPr lang="th-TH" sz="3600" smtClean="0"/>
              <a:t>โรเบอร์ต วี.แดเนียลส์ </a:t>
            </a:r>
            <a:r>
              <a:rPr lang="th-TH" sz="3600" smtClean="0">
                <a:latin typeface="Angsana New" pitchFamily="18" charset="-34"/>
              </a:rPr>
              <a:t>(</a:t>
            </a:r>
            <a:r>
              <a:rPr lang="en-US" sz="3600" smtClean="0">
                <a:latin typeface="Angsana New" pitchFamily="18" charset="-34"/>
              </a:rPr>
              <a:t>Robert V.Daniels)</a:t>
            </a:r>
            <a:r>
              <a:rPr lang="en-US" sz="3600" smtClean="0"/>
              <a:t> </a:t>
            </a:r>
            <a:r>
              <a:rPr lang="th-TH" sz="3600" smtClean="0"/>
              <a:t>อธิบายว่า</a:t>
            </a:r>
            <a:r>
              <a:rPr lang="en-US" sz="3600" smtClean="0"/>
              <a:t> “</a:t>
            </a:r>
            <a:r>
              <a:rPr lang="th-TH" sz="3600" smtClean="0"/>
              <a:t>ประวัติศาสตร์คือความทรงจำว่าด้วยประสบการณ์ของมนุษย์ ซึ่งถ้าหากถูกลืมหรือละเลย ก็เท่ากับว่าเราได้ยุติแนวทางอันบ่งชี้ว่าเราคือมนุษย์</a:t>
            </a:r>
            <a:r>
              <a:rPr lang="en-US" sz="3600" smtClean="0"/>
              <a:t>” </a:t>
            </a:r>
          </a:p>
          <a:p>
            <a:pPr eaLnBrk="1" hangingPunct="1">
              <a:buFontTx/>
              <a:buNone/>
            </a:pPr>
            <a:endParaRPr lang="en-US" sz="3600" smtClean="0"/>
          </a:p>
          <a:p>
            <a:pPr eaLnBrk="1" hangingPunct="1">
              <a:buFontTx/>
              <a:buNone/>
            </a:pPr>
            <a:r>
              <a:rPr lang="en-US" smtClean="0"/>
              <a:t>                   </a:t>
            </a:r>
            <a:r>
              <a:rPr lang="en-US" sz="2800" smtClean="0"/>
              <a:t>(</a:t>
            </a:r>
            <a:r>
              <a:rPr lang="th-TH" sz="2800" smtClean="0"/>
              <a:t>โรเบอร์ต วี. แดเนียลส์ แปลโดย ธิดา สาระยา</a:t>
            </a:r>
            <a:r>
              <a:rPr lang="en-US" sz="2800" smtClean="0"/>
              <a:t>, </a:t>
            </a:r>
            <a:r>
              <a:rPr lang="en-US" sz="2800" smtClean="0">
                <a:latin typeface="Angsana New" pitchFamily="18" charset="-34"/>
              </a:rPr>
              <a:t>2520:1</a:t>
            </a:r>
            <a:r>
              <a:rPr lang="en-US" sz="2800" smtClean="0"/>
              <a:t>)</a:t>
            </a:r>
            <a:r>
              <a:rPr lang="en-US" sz="2400" smtClean="0"/>
              <a:t> </a:t>
            </a:r>
            <a:endParaRPr lang="th-TH" sz="240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h-TH" smtClean="0"/>
              <a:t>แนวคิดเกี่ยวกับความหมายของประวัติศาสตร์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th-TH" sz="3600" smtClean="0">
              <a:latin typeface="Angsana New" pitchFamily="18" charset="-34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h-TH" sz="4400" smtClean="0">
                <a:latin typeface="Angsana New" pitchFamily="18" charset="-34"/>
              </a:rPr>
              <a:t>นิธิ เอียวศรีวงศ์ ให้ความหมายว่าประวัติศาสตร์คือ</a:t>
            </a:r>
            <a:r>
              <a:rPr lang="en-US" sz="4400" smtClean="0">
                <a:latin typeface="Angsana New" pitchFamily="18" charset="-34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4400" smtClean="0">
                <a:latin typeface="Angsana New" pitchFamily="18" charset="-34"/>
              </a:rPr>
              <a:t>“</a:t>
            </a:r>
            <a:r>
              <a:rPr lang="th-TH" sz="4400" smtClean="0">
                <a:latin typeface="Angsana New" pitchFamily="18" charset="-34"/>
              </a:rPr>
              <a:t>การศึกษาความเป็นมาของมนุษยชาติหรือสังคมใดสังคมหนึ่งตั้งแต่อดีต ปัจจุบัน ถึงอนาคต โดยอาศัยวิธีการที่เป็นที่รู้จักกันว่าวิธีของประวัติศาสตร์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h-TH" smtClean="0">
              <a:latin typeface="Angsana New" pitchFamily="18" charset="-34"/>
            </a:endParaRPr>
          </a:p>
          <a:p>
            <a:pPr eaLnBrk="1" hangingPunct="1">
              <a:lnSpc>
                <a:spcPct val="80000"/>
              </a:lnSpc>
            </a:pPr>
            <a:endParaRPr lang="th-TH" sz="24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h-TH" sz="2000" smtClean="0">
                <a:latin typeface="Angsana New" pitchFamily="18" charset="-34"/>
              </a:rPr>
              <a:t>                                                               </a:t>
            </a:r>
            <a:r>
              <a:rPr lang="th-TH" smtClean="0">
                <a:latin typeface="Angsana New" pitchFamily="18" charset="-34"/>
              </a:rPr>
              <a:t>(</a:t>
            </a:r>
            <a:r>
              <a:rPr lang="en-US" smtClean="0">
                <a:latin typeface="Angsana New" pitchFamily="18" charset="-34"/>
              </a:rPr>
              <a:t>historical method) (</a:t>
            </a:r>
            <a:r>
              <a:rPr lang="th-TH" smtClean="0">
                <a:latin typeface="Angsana New" pitchFamily="18" charset="-34"/>
              </a:rPr>
              <a:t>นิธิ เอียวศรีวงศ์</a:t>
            </a:r>
            <a:r>
              <a:rPr lang="en-US" smtClean="0">
                <a:latin typeface="Angsana New" pitchFamily="18" charset="-34"/>
              </a:rPr>
              <a:t>,2519:111 )</a:t>
            </a:r>
            <a:endParaRPr lang="th-TH" smtClean="0">
              <a:latin typeface="Angsana New" pitchFamily="18" charset="-3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h-TH" smtClean="0"/>
              <a:t>ความเป็นมาของ “ประวัติศาสตร์”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h-TH" smtClean="0"/>
              <a:t>คำว่า </a:t>
            </a:r>
            <a:r>
              <a:rPr lang="en-US" b="1" smtClean="0"/>
              <a:t>“</a:t>
            </a:r>
            <a:r>
              <a:rPr lang="th-TH" b="1" smtClean="0"/>
              <a:t>ประวัติศาสตร์</a:t>
            </a:r>
            <a:r>
              <a:rPr lang="en-US" b="1" smtClean="0"/>
              <a:t>”</a:t>
            </a:r>
            <a:r>
              <a:rPr lang="en-US" smtClean="0"/>
              <a:t> </a:t>
            </a:r>
            <a:r>
              <a:rPr lang="th-TH" smtClean="0"/>
              <a:t>มีความหมายมาจาก </a:t>
            </a:r>
            <a:r>
              <a:rPr lang="en-US" b="1" smtClean="0">
                <a:latin typeface="Angsana New" pitchFamily="18" charset="-34"/>
              </a:rPr>
              <a:t>“History”</a:t>
            </a:r>
            <a:r>
              <a:rPr lang="en-US" smtClean="0"/>
              <a:t> </a:t>
            </a:r>
            <a:r>
              <a:rPr lang="th-TH" smtClean="0"/>
              <a:t>ในภาษาอังกฤษ ซึ่งมาจากคำว่า </a:t>
            </a:r>
            <a:r>
              <a:rPr lang="en-US" smtClean="0">
                <a:latin typeface="Angsana New" pitchFamily="18" charset="-34"/>
              </a:rPr>
              <a:t>Histori </a:t>
            </a:r>
            <a:r>
              <a:rPr lang="th-TH" smtClean="0"/>
              <a:t>ในภาษากรีก ที่มีความหมายถึงการค้นคว้า การไต่สวน เพื่อเข้าใจความเป็นมาของมนุษยชาติ การค้นคว้าเหล่านี้จะกระทำโดยอาศัยเอกสาร หรือหลักฐานที่หลงเหลืออยู่ ทำให้เข้าใจพฤติกรรมของมนุษย์ในอดีต ตลอดจนกำเนิดของโลก และสิ่งอื่นๆที่เกิดขึ้นเป็นสิ่งแวด-ล้อมของมนุษย์ ซึ่ง </a:t>
            </a:r>
            <a:r>
              <a:rPr lang="th-TH" b="1" smtClean="0"/>
              <a:t>เฮโรโดตุส</a:t>
            </a:r>
            <a:r>
              <a:rPr lang="en-US" smtClean="0"/>
              <a:t> </a:t>
            </a:r>
            <a:r>
              <a:rPr lang="en-US" smtClean="0">
                <a:latin typeface="Angsana New" pitchFamily="18" charset="-34"/>
              </a:rPr>
              <a:t>(Herodotus, 484-425</a:t>
            </a:r>
            <a:r>
              <a:rPr lang="en-US" smtClean="0"/>
              <a:t> </a:t>
            </a:r>
            <a:r>
              <a:rPr lang="th-TH" smtClean="0"/>
              <a:t>ก่อนคริสต์กาล)  บิดาของวิชาประวัติศาสตร์แห่งโลกตะวันตก  เป็นผู้ใช้วิธีการศึกษาแบบนี้เป็นคนแรก</a:t>
            </a:r>
            <a:r>
              <a:rPr lang="en-US" smtClean="0"/>
              <a:t> </a:t>
            </a:r>
            <a:endParaRPr lang="th-TH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h-TH" smtClean="0"/>
              <a:t>ความเป็นมาของ “ประวัติศาสตร์”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h-TH" smtClean="0"/>
              <a:t>   </a:t>
            </a:r>
            <a:r>
              <a:rPr lang="th-TH" sz="3600" smtClean="0"/>
              <a:t>จากนั้น </a:t>
            </a:r>
            <a:r>
              <a:rPr lang="th-TH" sz="3600" smtClean="0">
                <a:solidFill>
                  <a:srgbClr val="FFFF00"/>
                </a:solidFill>
              </a:rPr>
              <a:t>เลโอโปล ฟอน รันเก </a:t>
            </a:r>
            <a:r>
              <a:rPr lang="th-TH" sz="3600" smtClean="0">
                <a:solidFill>
                  <a:srgbClr val="FFFF00"/>
                </a:solidFill>
                <a:latin typeface="Angsana New" pitchFamily="18" charset="-34"/>
              </a:rPr>
              <a:t>(</a:t>
            </a:r>
            <a:r>
              <a:rPr lang="en-US" sz="3600" smtClean="0">
                <a:solidFill>
                  <a:srgbClr val="FFFF00"/>
                </a:solidFill>
                <a:latin typeface="Angsana New" pitchFamily="18" charset="-34"/>
              </a:rPr>
              <a:t>Ranke)</a:t>
            </a:r>
            <a:r>
              <a:rPr lang="en-US" sz="3600" smtClean="0"/>
              <a:t> </a:t>
            </a:r>
            <a:r>
              <a:rPr lang="th-TH" sz="3600" smtClean="0"/>
              <a:t>ได้นำเอาวิธีการนี้ไปพัฒนาเป็น วิธีการทางประวัติศาสตร์ </a:t>
            </a:r>
            <a:r>
              <a:rPr lang="th-TH" sz="3600" smtClean="0">
                <a:latin typeface="Angsana New" pitchFamily="18" charset="-34"/>
              </a:rPr>
              <a:t>(</a:t>
            </a:r>
            <a:r>
              <a:rPr lang="en-US" sz="3600" smtClean="0">
                <a:latin typeface="Angsana New" pitchFamily="18" charset="-34"/>
              </a:rPr>
              <a:t>Historical method)</a:t>
            </a:r>
            <a:r>
              <a:rPr lang="en-US" sz="3600" smtClean="0"/>
              <a:t> </a:t>
            </a:r>
            <a:r>
              <a:rPr lang="th-TH" sz="3600" smtClean="0"/>
              <a:t>เพื่อการศึกษาที่เป็นระบบยิ่งขึ้น </a:t>
            </a:r>
          </a:p>
          <a:p>
            <a:pPr eaLnBrk="1" hangingPunct="1">
              <a:buFontTx/>
              <a:buNone/>
            </a:pPr>
            <a:r>
              <a:rPr lang="th-TH" sz="3600" smtClean="0"/>
              <a:t>        สำหรับบิดาของประวัติศาสตร์ในโลกตะวันออก โดยเน้นที่จีนคือ </a:t>
            </a:r>
            <a:r>
              <a:rPr lang="th-TH" sz="3600" smtClean="0">
                <a:solidFill>
                  <a:srgbClr val="FFFF00"/>
                </a:solidFill>
              </a:rPr>
              <a:t>ซือหม่าเชียน</a:t>
            </a:r>
            <a:r>
              <a:rPr lang="th-TH" sz="3600" smtClean="0"/>
              <a:t> ผู้เขียน </a:t>
            </a:r>
            <a:r>
              <a:rPr lang="en-US" sz="3600" smtClean="0"/>
              <a:t>“</a:t>
            </a:r>
            <a:r>
              <a:rPr lang="th-TH" sz="3600" smtClean="0"/>
              <a:t>สื่อจี้</a:t>
            </a:r>
            <a:r>
              <a:rPr lang="en-US" sz="3600" smtClean="0"/>
              <a:t>” </a:t>
            </a:r>
            <a:r>
              <a:rPr lang="th-TH" sz="3600" smtClean="0"/>
              <a:t>หรือบันทึกประวัติศาสตร์ซึ่งเป็นเรื่องราวตั้งแต่จีนโบราณจนถึงรัชสมัยจักรพรรดิฮั่นอู่ตี้แห่งราชวงศ์ฮั่น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h-TH" smtClean="0">
                <a:solidFill>
                  <a:schemeClr val="tx1"/>
                </a:solidFill>
              </a:rPr>
              <a:t>ความเป็นมาของ “ประวัติศาสตร์”ในประเทศไทย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h-TH" smtClean="0"/>
              <a:t>   ในประเทศไทย เริ่มใช้คำว่า</a:t>
            </a:r>
            <a:r>
              <a:rPr lang="en-US" smtClean="0"/>
              <a:t> “</a:t>
            </a:r>
            <a:r>
              <a:rPr lang="th-TH" smtClean="0"/>
              <a:t>ประวัติศาสตร์</a:t>
            </a:r>
            <a:r>
              <a:rPr lang="en-US" smtClean="0"/>
              <a:t>” </a:t>
            </a:r>
            <a:r>
              <a:rPr lang="th-TH" smtClean="0"/>
              <a:t>ในรัชกาลพระบาทสมเด็จพระมงกุฎเกล้าเจ้าอยู่หัวใน พ.ศ. </a:t>
            </a:r>
            <a:r>
              <a:rPr lang="en-US" smtClean="0">
                <a:latin typeface="Angsana New" pitchFamily="18" charset="-34"/>
              </a:rPr>
              <a:t>2495</a:t>
            </a:r>
            <a:r>
              <a:rPr lang="en-US" smtClean="0"/>
              <a:t> </a:t>
            </a:r>
            <a:r>
              <a:rPr lang="th-TH" smtClean="0"/>
              <a:t>เนื่องจาก คำว่า </a:t>
            </a:r>
            <a:r>
              <a:rPr lang="en-US" smtClean="0"/>
              <a:t>“</a:t>
            </a:r>
            <a:r>
              <a:rPr lang="th-TH" smtClean="0"/>
              <a:t>ตำนาน</a:t>
            </a:r>
            <a:r>
              <a:rPr lang="en-US" smtClean="0"/>
              <a:t>” </a:t>
            </a:r>
            <a:r>
              <a:rPr lang="en-US" smtClean="0">
                <a:latin typeface="Angsana New" pitchFamily="18" charset="-34"/>
              </a:rPr>
              <a:t>(Legend)</a:t>
            </a:r>
            <a:r>
              <a:rPr lang="en-US" smtClean="0"/>
              <a:t> </a:t>
            </a:r>
            <a:r>
              <a:rPr lang="th-TH" smtClean="0"/>
              <a:t>ที่ใช้กันมาแต่เดิมนั้นมักจะเป็นเรื่องราวเกี่ยวกับประวัติของท้องถิ่นหรือบุคคลในท้องถิ่นซึ่งมี ลักษณะที่แต่งเติมเกินกว่าความเป็นจริง และคำว่า </a:t>
            </a:r>
            <a:r>
              <a:rPr lang="en-US" smtClean="0"/>
              <a:t>“</a:t>
            </a:r>
            <a:r>
              <a:rPr lang="th-TH" smtClean="0"/>
              <a:t>พงศาวดาร</a:t>
            </a:r>
            <a:r>
              <a:rPr lang="en-US" smtClean="0"/>
              <a:t>” </a:t>
            </a:r>
            <a:r>
              <a:rPr lang="en-US" smtClean="0">
                <a:latin typeface="Angsana New" pitchFamily="18" charset="-34"/>
              </a:rPr>
              <a:t>(Choronicle)</a:t>
            </a:r>
            <a:r>
              <a:rPr lang="en-US" smtClean="0"/>
              <a:t> </a:t>
            </a:r>
            <a:r>
              <a:rPr lang="th-TH" smtClean="0"/>
              <a:t>ซึ่งจะจำกัดอยู่เฉพาะเรื่องราวของสถาบันพระมหากษัตริย์ มิได้ครอบคลุมการศึกษาเรื่องราวในอดีตอย่างแท้จริง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h-TH" smtClean="0"/>
              <a:t>      ผู้ที่ได้รับการยกย่องเป็นพระบิดาแห่งประวัติศาสตร์ไทยคือ </a:t>
            </a:r>
            <a:r>
              <a:rPr lang="th-TH" smtClean="0">
                <a:solidFill>
                  <a:srgbClr val="FFFF00"/>
                </a:solidFill>
              </a:rPr>
              <a:t>สมเด็จพระเจ้าบรมวงศ์เธอ กรมพระยาดำรงราชานุภาพ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h-TH" smtClean="0"/>
              <a:t> ความสำคัญของประวัติศาสตร์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h-TH" smtClean="0"/>
              <a:t>ความรู้ทางประวัติศาสตร์ จะมีค่าก็ต่อเมื่อใช้ในการดำเนินชีวิตได้ ซึ่งก็ไม่ได้หมายความถึงการหาประโยชน์ของการเมืองในแต่ละกรณี แต่หมายถึงการวิจัยสภาพการณ์ปัจจุบัน โดยศึกษาสภาพการณ์ในอดีตอย่างถี่ถ้วน หน้าที่ดังกล่าวนี้คือหน้าที่ทางสังคมของวิชาประวัติศาสตร์</a:t>
            </a:r>
          </a:p>
          <a:p>
            <a:pPr eaLnBrk="1" hangingPunct="1"/>
            <a:r>
              <a:rPr lang="th-TH" smtClean="0"/>
              <a:t>การศึกษาประวัติศาสตร์ จึงมิใช่เป็นไปเพื่อความเข้าใจสังคมในอดีตด้านเดียว แต่เพื่อเข้าใจสังคม “ทั้งหมด” หรือ </a:t>
            </a:r>
            <a:r>
              <a:rPr lang="en-US" smtClean="0">
                <a:latin typeface="Angsana New" pitchFamily="18" charset="-34"/>
              </a:rPr>
              <a:t>total History</a:t>
            </a:r>
            <a:r>
              <a:rPr lang="en-US" smtClean="0"/>
              <a:t> </a:t>
            </a:r>
            <a:r>
              <a:rPr lang="th-TH" smtClean="0"/>
              <a:t>ทีเดียว</a:t>
            </a:r>
          </a:p>
          <a:p>
            <a:pPr eaLnBrk="1" hangingPunct="1"/>
            <a:endParaRPr lang="th-TH" smtClean="0"/>
          </a:p>
          <a:p>
            <a:pPr eaLnBrk="1" hangingPunct="1">
              <a:buFontTx/>
              <a:buNone/>
            </a:pPr>
            <a:r>
              <a:rPr lang="th-TH" smtClean="0"/>
              <a:t>           </a:t>
            </a:r>
            <a:r>
              <a:rPr lang="th-TH" smtClean="0">
                <a:latin typeface="Angsana New" pitchFamily="18" charset="-34"/>
              </a:rPr>
              <a:t>(</a:t>
            </a:r>
            <a:r>
              <a:rPr lang="en-US" smtClean="0">
                <a:latin typeface="Angsana New" pitchFamily="18" charset="-34"/>
              </a:rPr>
              <a:t>Heinrich A.Winkler </a:t>
            </a:r>
            <a:r>
              <a:rPr lang="th-TH" smtClean="0">
                <a:latin typeface="Angsana New" pitchFamily="18" charset="-34"/>
              </a:rPr>
              <a:t>อ้างใน นาฏวิภา ชลิตานนท์ ,2524)</a:t>
            </a:r>
            <a:r>
              <a:rPr lang="th-TH" smtClean="0"/>
              <a:t>      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h-TH" smtClean="0"/>
              <a:t>ข้อจำกัดของประวัติศาสตร์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h-TH" sz="4000" smtClean="0"/>
          </a:p>
          <a:p>
            <a:pPr eaLnBrk="1" hangingPunct="1"/>
            <a:r>
              <a:rPr lang="th-TH" sz="4000" smtClean="0"/>
              <a:t>1. ประวัติศาสตร์เป็นเรื่องราวในอดีตของมนุษย์</a:t>
            </a:r>
          </a:p>
          <a:p>
            <a:pPr eaLnBrk="1" hangingPunct="1"/>
            <a:r>
              <a:rPr lang="th-TH" sz="4000" smtClean="0"/>
              <a:t>2. ประวัติศาสตร์ไม่เคยซ้ำรอย</a:t>
            </a:r>
          </a:p>
          <a:p>
            <a:pPr eaLnBrk="1" hangingPunct="1"/>
            <a:r>
              <a:rPr lang="th-TH" sz="4000" smtClean="0"/>
              <a:t>3. ประวัติศาสตร์มีทั้งข้อมูลที่เป็นข้อเท็จจริง (</a:t>
            </a:r>
            <a:r>
              <a:rPr lang="en-US" sz="4000" smtClean="0"/>
              <a:t>fact) </a:t>
            </a:r>
            <a:r>
              <a:rPr lang="th-TH" sz="4000" smtClean="0"/>
              <a:t>และความคิดเห็น </a:t>
            </a:r>
            <a:r>
              <a:rPr lang="en-US" sz="4000" smtClean="0"/>
              <a:t>(truth)</a:t>
            </a:r>
            <a:endParaRPr lang="th-TH" sz="400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h-TH" smtClean="0"/>
              <a:t>หน้าที่ของนักประวัติศาสตร์หรือผู้ศึกษาประวัติศาสตร์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h-TH" smtClean="0"/>
          </a:p>
          <a:p>
            <a:pPr eaLnBrk="1" hangingPunct="1">
              <a:buFontTx/>
              <a:buNone/>
            </a:pPr>
            <a:r>
              <a:rPr lang="th-TH" smtClean="0"/>
              <a:t>   </a:t>
            </a:r>
            <a:r>
              <a:rPr lang="th-TH" sz="4800" smtClean="0"/>
              <a:t>ศึกษาค้นคว้าเหตุการณ์ประวัติศาสตร์อย่างละเอียด   ถี่ถ้วน ด้วยวิธีการทางประวัติศาสตร์และอธิบายเหตุการณ์นั้นอย่างตรงไปตรงมา โดยปราศจากอคติ (</a:t>
            </a:r>
            <a:r>
              <a:rPr lang="en-US" sz="4800" smtClean="0"/>
              <a:t>bias)</a:t>
            </a:r>
            <a:endParaRPr lang="th-TH" sz="480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167</TotalTime>
  <Words>727</Words>
  <Application>Microsoft Office PowerPoint</Application>
  <PresentationFormat>นำเสนอทางหน้าจอ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5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11</vt:i4>
      </vt:variant>
    </vt:vector>
  </HeadingPairs>
  <TitlesOfParts>
    <vt:vector size="17" baseType="lpstr">
      <vt:lpstr>Arial</vt:lpstr>
      <vt:lpstr>Angsana New</vt:lpstr>
      <vt:lpstr>Calibri</vt:lpstr>
      <vt:lpstr>Cordia New</vt:lpstr>
      <vt:lpstr>Wingdings</vt:lpstr>
      <vt:lpstr>Mountain Top</vt:lpstr>
      <vt:lpstr>ความหมายของ ประวัติศาสตร์ โดย  วรพร  พรหมใจรักษ์  ครูชำนาญการพิเศษโรงเรียนสงวนหญิง</vt:lpstr>
      <vt:lpstr>ความหมายของประวัติศาสตร์</vt:lpstr>
      <vt:lpstr>แนวคิดเกี่ยวกับความหมายของประวัติศาสตร์</vt:lpstr>
      <vt:lpstr>แนวคิดเกี่ยวกับความหมายของประวัติศาสตร์</vt:lpstr>
      <vt:lpstr>แนวคิดเกี่ยวกับความหมายของประวัติศาสตร์</vt:lpstr>
      <vt:lpstr>ความเป็นมาของ “ประวัติศาสตร์”</vt:lpstr>
      <vt:lpstr>ความเป็นมาของ “ประวัติศาสตร์”</vt:lpstr>
      <vt:lpstr>ความเป็นมาของ “ประวัติศาสตร์”ในประเทศไทย</vt:lpstr>
      <vt:lpstr> ความสำคัญของประวัติศาสตร์</vt:lpstr>
      <vt:lpstr>ข้อจำกัดของประวัติศาสตร์</vt:lpstr>
      <vt:lpstr>หน้าที่ของนักประวัติศาสตร์หรือผู้ศึกษาประวัติศาสตร์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ความหมายของประวัติศาสตร์</dc:title>
  <dc:creator>iLLuSioN</dc:creator>
  <cp:lastModifiedBy>user</cp:lastModifiedBy>
  <cp:revision>11</cp:revision>
  <dcterms:created xsi:type="dcterms:W3CDTF">2011-05-19T12:57:50Z</dcterms:created>
  <dcterms:modified xsi:type="dcterms:W3CDTF">2015-12-21T05:48:00Z</dcterms:modified>
</cp:coreProperties>
</file>