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ตัวยึดวันที่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ตัวยึด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รูปแบบอิสระ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ตัวยึดท้ายกระดาษ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รูปแบบอิสระ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รูปแบบอิสระ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ยึดชื่อเรื่อง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ตัวยึดข้อความ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99875EC-727C-4161-A3EE-80DE10D09315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61905BF-8C93-405E-9D5F-A40105DD09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h.wikipedia.org/wiki/%E0%B8%9E%E0%B8%A3%E0%B8%B0%E0%B8%9A%E0%B8%B1%E0%B8%8D%E0%B8%8D%E0%B8%B1%E0%B8%95%E0%B8%B4%E0%B8%9E%E0%B8%A3%E0%B8%B0%E0%B8%AA%E0%B8%B1%E0%B8%99%E0%B8%95%E0%B8%B0%E0%B8%9B%E0%B8%B2%E0%B8%9B%E0%B8%B2" TargetMode="External"/><Relationship Id="rId7" Type="http://schemas.openxmlformats.org/officeDocument/2006/relationships/hyperlink" Target="https://th.wikipedia.org/wiki/%E0%B8%AA%E0%B8%87%E0%B8%84%E0%B8%A3%E0%B8%B2%E0%B8%A1%E0%B8%84%E0%B8%A3%E0%B8%B9%E0%B9%80%E0%B8%AA%E0%B8%94%E0%B8%84%E0%B8%A3%E0%B8%B1%E0%B9%89%E0%B8%87%E0%B8%97%E0%B8%B5%E0%B9%88_2" TargetMode="External"/><Relationship Id="rId2" Type="http://schemas.openxmlformats.org/officeDocument/2006/relationships/hyperlink" Target="https://th.wikipedia.org/wiki/%E0%B8%AA%E0%B8%A1%E0%B9%80%E0%B8%94%E0%B9%87%E0%B8%88%E0%B8%9E%E0%B8%A3%E0%B8%B0%E0%B8%AA%E0%B8%B1%E0%B8%99%E0%B8%95%E0%B8%B0%E0%B8%9B%E0%B8%B2%E0%B8%9B%E0%B8%B2%E0%B8%AD%E0%B8%B4%E0%B8%99%E0%B9%82%E0%B8%99%E0%B9%80%E0%B8%8B%E0%B8%99%E0%B8%95%E0%B9%8C%E0%B8%97%E0%B8%B5%E0%B9%88_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h.wikipedia.org/wiki/%E0%B8%A2%E0%B8%B8%E0%B9%82%E0%B8%A3%E0%B8%9B" TargetMode="External"/><Relationship Id="rId5" Type="http://schemas.openxmlformats.org/officeDocument/2006/relationships/hyperlink" Target="https://th.wikipedia.org/wiki/%E0%B8%AA%E0%B8%87%E0%B8%84%E0%B8%A3%E0%B8%B2%E0%B8%A1%E0%B8%84%E0%B8%A3%E0%B8%B9%E0%B9%80%E0%B8%AA%E0%B8%94" TargetMode="External"/><Relationship Id="rId4" Type="http://schemas.openxmlformats.org/officeDocument/2006/relationships/hyperlink" Target="https://th.wikipedia.org/w/index.php?title=%E0%B8%84%E0%B8%A3%E0%B8%B4%E0%B8%AA%E0%B8%95%E0%B9%8C%E0%B8%A8%E0%B8%B2%E0%B8%AA%E0%B8%99%E0%B8%88%E0%B8%B1%E0%B8%81%E0%B8%A3&amp;action=edit&amp;redlink=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h.wikipedia.org/w/index.php?title=%E0%B8%AD%E0%B8%B1%E0%B8%A5-%E0%B8%84%E0%B8%B2%E0%B8%A1%E0%B8%B4%E0%B8%A5&amp;action=edit&amp;redlink=1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th.wikipedia.org/wiki/%E0%B8%95%E0%B8%B9%E0%B8%99%E0%B8%B4%E0%B8%A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h.wikipedia.org/wiki/%E0%B8%AA%E0%B8%A1%E0%B9%80%E0%B8%94%E0%B9%87%E0%B8%88%E0%B8%9E%E0%B8%A3%E0%B8%B0%E0%B9%80%E0%B8%88%E0%B9%89%E0%B8%B2%E0%B9%80%E0%B8%AD%E0%B9%87%E0%B8%94%E0%B9%80%E0%B8%A7%E0%B8%B4%E0%B8%A3%E0%B9%8C%E0%B8%94%E0%B8%97%E0%B8%B5%E0%B9%88_1_%E0%B9%81%E0%B8%AB%E0%B9%88%E0%B8%87%E0%B8%AD%E0%B8%B1%E0%B8%87%E0%B8%81%E0%B8%A4%E0%B8%A9" TargetMode="External"/><Relationship Id="rId2" Type="http://schemas.openxmlformats.org/officeDocument/2006/relationships/hyperlink" Target="https://th.wikipedia.org/wiki/%E0%B8%9E%E0%B8%A3%E0%B8%B0%E0%B9%80%E0%B8%88%E0%B9%89%E0%B8%B2%E0%B8%AB%E0%B8%A5%E0%B8%B8%E0%B8%A2%E0%B8%AA%E0%B9%8C%E0%B8%97%E0%B8%B5%E0%B9%88_9_%E0%B9%81%E0%B8%AB%E0%B9%88%E0%B8%87%E0%B8%9D%E0%B8%A3%E0%B8%B1%E0%B9%88%E0%B8%87%E0%B9%80%E0%B8%A8%E0%B8%A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s://th.wikipedia.org/wiki/%E0%B9%80%E0%B8%AD%E0%B9%80%E0%B8%84%E0%B8%AD%E0%B8%A3%E0%B9%8C,_%E0%B8%AD%E0%B8%B4%E0%B8%AA%E0%B8%A3%E0%B8%B2%E0%B9%80%E0%B8%AD%E0%B8%A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71472" y="4143380"/>
            <a:ext cx="8305800" cy="914626"/>
          </a:xfrm>
        </p:spPr>
        <p:txBody>
          <a:bodyPr/>
          <a:lstStyle/>
          <a:p>
            <a:r>
              <a:rPr lang="th-TH" dirty="0" smtClean="0"/>
              <a:t>สงครามครูเสด </a:t>
            </a:r>
            <a:r>
              <a:rPr smtClean="0"/>
              <a:t>(Crusades War)</a:t>
            </a:r>
            <a:endParaRPr lang="en-US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500034" y="5143512"/>
            <a:ext cx="8305800" cy="1143000"/>
          </a:xfrm>
        </p:spPr>
        <p:txBody>
          <a:bodyPr/>
          <a:lstStyle/>
          <a:p>
            <a:r>
              <a:rPr lang="en-US" dirty="0" err="1" smtClean="0"/>
              <a:t>Woraporn</a:t>
            </a:r>
            <a:r>
              <a:rPr lang="en-US" dirty="0" smtClean="0"/>
              <a:t> </a:t>
            </a:r>
            <a:r>
              <a:rPr lang="en-US" dirty="0" err="1" smtClean="0"/>
              <a:t>Promjairak</a:t>
            </a:r>
            <a:endParaRPr lang="en-US" dirty="0"/>
          </a:p>
        </p:txBody>
      </p:sp>
      <p:pic>
        <p:nvPicPr>
          <p:cNvPr id="23554" name="Picture 2" descr="http://static.guim.co.uk/sys-images/Admin/BkFill/Default_image_group/2010/2/2/1265122206184/Guillaume-de-Clermont-Def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714356"/>
            <a:ext cx="6215106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สงครามครูเสดครั้งที่ 1 ค.ศ.1095-1101</a:t>
            </a:r>
            <a:endParaRPr lang="en-US" dirty="0"/>
          </a:p>
        </p:txBody>
      </p:sp>
      <p:pic>
        <p:nvPicPr>
          <p:cNvPr id="88066" name="Picture 2" descr="https://upload.wikimedia.org/wikipedia/commons/thumb/d/d5/CouncilofClermont.jpg/250px-CouncilofClermo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3500462" cy="4429156"/>
          </a:xfrm>
          <a:prstGeom prst="rect">
            <a:avLst/>
          </a:prstGeom>
          <a:noFill/>
        </p:spPr>
      </p:pic>
      <p:sp>
        <p:nvSpPr>
          <p:cNvPr id="5" name="สี่เหลี่ยมผืนผ้า 4"/>
          <p:cNvSpPr/>
          <p:nvPr/>
        </p:nvSpPr>
        <p:spPr>
          <a:xfrm>
            <a:off x="4786314" y="1500174"/>
            <a:ext cx="41434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สันตะปาปา </a:t>
            </a:r>
            <a:r>
              <a:rPr lang="th-TH" sz="2400" b="1" dirty="0" err="1">
                <a:latin typeface="Angsana New" pitchFamily="18" charset="-34"/>
                <a:cs typeface="Angsana New" pitchFamily="18" charset="-34"/>
              </a:rPr>
              <a:t>เออร์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แบนที่ 2 ประสงค์จะรวม</a:t>
            </a:r>
            <a:r>
              <a:rPr lang="th-TH" sz="2400" b="1" dirty="0" err="1">
                <a:latin typeface="Angsana New" pitchFamily="18" charset="-34"/>
                <a:cs typeface="Angsana New" pitchFamily="18" charset="-34"/>
              </a:rPr>
              <a:t>คริสต์จักร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ของ</a:t>
            </a:r>
            <a:r>
              <a:rPr lang="th-TH" sz="2400" b="1" dirty="0" err="1">
                <a:latin typeface="Angsana New" pitchFamily="18" charset="-34"/>
                <a:cs typeface="Angsana New" pitchFamily="18" charset="-34"/>
              </a:rPr>
              <a:t>กรีก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มาไว้ใต้อิทธิพลของท่านด้วย จึงได้เรียกประชุม</a:t>
            </a:r>
            <a:r>
              <a:rPr lang="th-TH" sz="2400" b="1" dirty="0" err="1">
                <a:latin typeface="Angsana New" pitchFamily="18" charset="-34"/>
                <a:cs typeface="Angsana New" pitchFamily="18" charset="-34"/>
              </a:rPr>
              <a:t>ชาวคริส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เตียนที่เมืองเลอ</a:t>
            </a:r>
            <a:r>
              <a:rPr lang="th-TH" sz="2400" b="1" dirty="0" err="1">
                <a:latin typeface="Angsana New" pitchFamily="18" charset="-34"/>
                <a:cs typeface="Angsana New" pitchFamily="18" charset="-34"/>
              </a:rPr>
              <a:t>มองค์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ในภาคตะวันออกเฉียงใต้ของฝรั่งเศส เมื่อวันที่ 26 พฤศจิกายน ค.ศ.1095 และรบเร้าให้</a:t>
            </a:r>
            <a:r>
              <a:rPr lang="th-TH" sz="2400" b="1" dirty="0" err="1">
                <a:latin typeface="Angsana New" pitchFamily="18" charset="-34"/>
                <a:cs typeface="Angsana New" pitchFamily="18" charset="-34"/>
              </a:rPr>
              <a:t>ชาวคริส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เตียน ทำสงครามกับชาวมุสลิม ท่านได้สัญญาว่าผู้ที่เข้าร่วมในการต่อสู่จะได้รับการยกเว้นจากบาปที่เคยทำมา และผู้ที่ตายในสงครามก็จะได้ขึ้นสวรรค์ ภายในเวลาไม่นานก็รวบรวมคนได้ถึง 150,000 คน ส่วนมากเป็น</a:t>
            </a:r>
            <a:r>
              <a:rPr lang="th-TH" sz="2400" b="1" dirty="0" err="1">
                <a:latin typeface="Angsana New" pitchFamily="18" charset="-34"/>
                <a:cs typeface="Angsana New" pitchFamily="18" charset="-34"/>
              </a:rPr>
              <a:t>ชาวแฟ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รงค์ (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Frank ) 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และ</a:t>
            </a:r>
            <a:r>
              <a:rPr lang="th-TH" sz="2400" b="1" dirty="0" err="1">
                <a:latin typeface="Angsana New" pitchFamily="18" charset="-34"/>
                <a:cs typeface="Angsana New" pitchFamily="18" charset="-34"/>
              </a:rPr>
              <a:t>นอร์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แมน (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Norman ) 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คนเหล่านี้ได้มาชุมนุมกันที่เมืองเยรูซาเล็ม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  </a:t>
            </a:r>
          </a:p>
          <a:p>
            <a:r>
              <a:rPr lang="th-TH" b="1" dirty="0">
                <a:latin typeface="Angsana New" pitchFamily="18" charset="-34"/>
                <a:cs typeface="Angsana New" pitchFamily="18" charset="-34"/>
              </a:rPr>
              <a:t/>
            </a:r>
            <a:br>
              <a:rPr lang="th-TH" b="1" dirty="0">
                <a:latin typeface="Angsana New" pitchFamily="18" charset="-34"/>
                <a:cs typeface="Angsana New" pitchFamily="18" charset="-34"/>
              </a:rPr>
            </a:br>
            <a:endParaRPr lang="en-US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สงครามครูเสดครั้งที่ 2 (1147–1149)</a:t>
            </a:r>
            <a:br>
              <a:rPr lang="th-TH" b="1" dirty="0" smtClean="0"/>
            </a:b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1857364"/>
            <a:ext cx="3328982" cy="3768733"/>
          </a:xfrm>
        </p:spPr>
        <p:txBody>
          <a:bodyPr/>
          <a:lstStyle/>
          <a:p>
            <a:r>
              <a:rPr lang="th-TH" dirty="0" smtClean="0"/>
              <a:t>ครั้งที่ 2 ตั้งแต่ ค.ศ. 1147 ถึง ค.ศ. 1149 พระเจ้าหลุยส์ที่ 7 ของฝรั่งเศส กับ พระเจ้าคอนราดที่ 3 ของเยอรมัน ได้ไปในครั้งนี้ แต่ต้องแพ้ย่อยยับกลับมา</a:t>
            </a:r>
          </a:p>
          <a:p>
            <a:endParaRPr lang="en-US" dirty="0"/>
          </a:p>
        </p:txBody>
      </p:sp>
      <p:pic>
        <p:nvPicPr>
          <p:cNvPr id="89090" name="Picture 2" descr="http://www.thaigoodview.com/library/contest2552/type2/social04/18/middleages/picture/louis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857232"/>
            <a:ext cx="2286016" cy="2714644"/>
          </a:xfrm>
          <a:prstGeom prst="rect">
            <a:avLst/>
          </a:prstGeom>
          <a:noFill/>
        </p:spPr>
      </p:pic>
      <p:pic>
        <p:nvPicPr>
          <p:cNvPr id="89092" name="Picture 4" descr="http://www.bloggang.com/data/hummel/picture/11840463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143380"/>
            <a:ext cx="2428892" cy="2381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4400" b="1" dirty="0" smtClean="0"/>
              <a:t>สงครามครั้งที่ 3 (1189–1192)</a:t>
            </a:r>
            <a:br>
              <a:rPr lang="th-TH" sz="4400" b="1" dirty="0" smtClean="0"/>
            </a:br>
            <a:endParaRPr lang="en-US" sz="4400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857884" y="3286124"/>
            <a:ext cx="2928990" cy="3328998"/>
          </a:xfrm>
        </p:spPr>
        <p:txBody>
          <a:bodyPr>
            <a:normAutofit/>
          </a:bodyPr>
          <a:lstStyle/>
          <a:p>
            <a:r>
              <a:rPr lang="th-TH" dirty="0" smtClean="0"/>
              <a:t> พระเจ้า</a:t>
            </a:r>
            <a:r>
              <a:rPr lang="th-TH" dirty="0" err="1" smtClean="0"/>
              <a:t>เฟร</a:t>
            </a:r>
            <a:r>
              <a:rPr lang="th-TH" dirty="0" smtClean="0"/>
              <a:t>เดริกที่ 1 (เยอรมัน) </a:t>
            </a:r>
            <a:r>
              <a:rPr lang="th-TH" dirty="0" err="1" smtClean="0"/>
              <a:t>ฟิลิปป์</a:t>
            </a:r>
            <a:r>
              <a:rPr lang="th-TH" dirty="0" smtClean="0"/>
              <a:t>ออ</a:t>
            </a:r>
            <a:r>
              <a:rPr lang="th-TH" dirty="0" err="1" smtClean="0"/>
              <a:t>กุสต์</a:t>
            </a:r>
            <a:r>
              <a:rPr lang="th-TH" dirty="0" smtClean="0"/>
              <a:t> (ฝรั่งเศส) และริ</a:t>
            </a:r>
            <a:r>
              <a:rPr lang="th-TH" dirty="0" err="1" smtClean="0"/>
              <a:t>ชาร์ด</a:t>
            </a:r>
            <a:r>
              <a:rPr lang="th-TH" dirty="0" smtClean="0"/>
              <a:t> ใจสิงห์(อังกฤษ) ได้ไปในครั้งนี้ พากันแพ้กลับมา และพระเจ้า</a:t>
            </a:r>
            <a:r>
              <a:rPr lang="th-TH" dirty="0" err="1" smtClean="0"/>
              <a:t>เฟร</a:t>
            </a:r>
            <a:r>
              <a:rPr lang="th-TH" dirty="0" smtClean="0"/>
              <a:t>เดริกจมน้ำตาย</a:t>
            </a:r>
          </a:p>
          <a:p>
            <a:endParaRPr lang="en-US" dirty="0"/>
          </a:p>
        </p:txBody>
      </p:sp>
      <p:pic>
        <p:nvPicPr>
          <p:cNvPr id="90114" name="Picture 2" descr="http://www.bloggang.com/data/hummel/picture/11907582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28"/>
            <a:ext cx="2000264" cy="2857520"/>
          </a:xfrm>
          <a:prstGeom prst="rect">
            <a:avLst/>
          </a:prstGeom>
          <a:noFill/>
        </p:spPr>
      </p:pic>
      <p:pic>
        <p:nvPicPr>
          <p:cNvPr id="90116" name="Picture 4" descr="http://www.bloggang.com/data/hummel/picture/1190868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357298"/>
            <a:ext cx="3929090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sz="4800" b="1" dirty="0" smtClean="0"/>
              <a:t>สงครามครั้งที่ 4 (ค.ศ.1202-1204)</a:t>
            </a:r>
            <a:br>
              <a:rPr lang="th-TH" sz="4800" b="1" dirty="0" smtClean="0"/>
            </a:b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28596" y="2643182"/>
            <a:ext cx="3400420" cy="2257428"/>
          </a:xfrm>
        </p:spPr>
        <p:txBody>
          <a:bodyPr/>
          <a:lstStyle/>
          <a:p>
            <a:r>
              <a:rPr lang="th-TH" dirty="0" smtClean="0"/>
              <a:t>ไม่ได้ผลอะไรเลย และแทนที่กองทัพครูเสดจะไปรบพวก </a:t>
            </a:r>
            <a:r>
              <a:rPr lang="th-TH" dirty="0" err="1" smtClean="0"/>
              <a:t>เติร์</a:t>
            </a:r>
            <a:r>
              <a:rPr lang="th-TH" dirty="0" smtClean="0"/>
              <a:t>กกลับไปรบ</a:t>
            </a:r>
            <a:r>
              <a:rPr lang="th-TH" dirty="0" err="1" smtClean="0"/>
              <a:t>พวกคริส</a:t>
            </a:r>
            <a:r>
              <a:rPr lang="th-TH" dirty="0" smtClean="0"/>
              <a:t>เตียนด้วยกันเอง</a:t>
            </a:r>
            <a:endParaRPr lang="en-US" dirty="0"/>
          </a:p>
        </p:txBody>
      </p:sp>
      <p:pic>
        <p:nvPicPr>
          <p:cNvPr id="91138" name="Picture 2" descr="Innozenz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142984"/>
            <a:ext cx="3000396" cy="34290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929322" y="4857760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 smtClean="0"/>
              <a:t>พระสันตะปาปาอินโน</a:t>
            </a:r>
            <a:r>
              <a:rPr lang="th-TH" sz="3200" dirty="0" err="1" smtClean="0"/>
              <a:t>เซนต์</a:t>
            </a:r>
            <a:r>
              <a:rPr lang="th-TH" sz="3200" dirty="0" smtClean="0"/>
              <a:t>ที่ 3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 smtClean="0"/>
              <a:t>สงครามครั้งที่ 5 (ค.ศ.1217-1221)</a:t>
            </a:r>
            <a:endParaRPr lang="en-US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28596" y="2143116"/>
            <a:ext cx="79296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ในปี ค.ศ. 1213 </a:t>
            </a:r>
            <a:r>
              <a:rPr lang="th-TH" sz="3200" dirty="0">
                <a:latin typeface="Angsana New" pitchFamily="18" charset="-34"/>
                <a:cs typeface="Angsana New" pitchFamily="18" charset="-34"/>
                <a:hlinkClick r:id="rId2" tooltip="สมเด็จพระสันตะปาปาอินโนเซนต์ที่ 3"/>
              </a:rPr>
              <a:t>สมเด็จพระสันตะปาปาอินโน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  <a:hlinkClick r:id="rId2" tooltip="สมเด็จพระสันตะปาปาอินโนเซนต์ที่ 3"/>
              </a:rPr>
              <a:t>เซนต์</a:t>
            </a:r>
            <a:r>
              <a:rPr lang="th-TH" sz="3200" dirty="0">
                <a:latin typeface="Angsana New" pitchFamily="18" charset="-34"/>
                <a:cs typeface="Angsana New" pitchFamily="18" charset="-34"/>
                <a:hlinkClick r:id="rId2" tooltip="สมเด็จพระสันตะปาปาอินโนเซนต์ที่ 3"/>
              </a:rPr>
              <a:t>ที่ 3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 ทรงออก</a:t>
            </a:r>
            <a:r>
              <a:rPr lang="th-TH" sz="3200" dirty="0">
                <a:latin typeface="Angsana New" pitchFamily="18" charset="-34"/>
                <a:cs typeface="Angsana New" pitchFamily="18" charset="-34"/>
                <a:hlinkClick r:id="rId3" tooltip="พระบัญญัติพระสันตะปาปา"/>
              </a:rPr>
              <a:t>พระบัญญัติ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 “</a:t>
            </a:r>
            <a:r>
              <a:rPr lang="en-US" sz="3200" dirty="0" err="1">
                <a:latin typeface="Angsana New" pitchFamily="18" charset="-34"/>
                <a:cs typeface="Angsana New" pitchFamily="18" charset="-34"/>
              </a:rPr>
              <a:t>Quia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dirty="0" err="1">
                <a:latin typeface="Angsana New" pitchFamily="18" charset="-34"/>
                <a:cs typeface="Angsana New" pitchFamily="18" charset="-34"/>
              </a:rPr>
              <a:t>maior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”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เรียกร้องให้ผู้คนใน</a:t>
            </a:r>
            <a:r>
              <a:rPr lang="th-TH" sz="3200" dirty="0">
                <a:latin typeface="Angsana New" pitchFamily="18" charset="-34"/>
                <a:cs typeface="Angsana New" pitchFamily="18" charset="-34"/>
                <a:hlinkClick r:id="rId4" tooltip="คริสต์ศาสนจักร (ไม่มีหน้า)"/>
              </a:rPr>
              <a:t>คริสต์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  <a:hlinkClick r:id="rId4" tooltip="คริสต์ศาสนจักร (ไม่มีหน้า)"/>
              </a:rPr>
              <a:t>ศาสน</a:t>
            </a:r>
            <a:r>
              <a:rPr lang="th-TH" sz="3200" dirty="0">
                <a:latin typeface="Angsana New" pitchFamily="18" charset="-34"/>
                <a:cs typeface="Angsana New" pitchFamily="18" charset="-34"/>
                <a:hlinkClick r:id="rId4" tooltip="คริสต์ศาสนจักร (ไม่มีหน้า)"/>
              </a:rPr>
              <a:t>จักร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เข้าร่วมใน</a:t>
            </a:r>
            <a:r>
              <a:rPr lang="th-TH" sz="3200" dirty="0">
                <a:latin typeface="Angsana New" pitchFamily="18" charset="-34"/>
                <a:cs typeface="Angsana New" pitchFamily="18" charset="-34"/>
                <a:hlinkClick r:id="rId5" tooltip="สงครามครูเสด"/>
              </a:rPr>
              <a:t>สงครามครูเสด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 แต่ก็ไม่มีพระมหากษัตริย์และพระจักรพรรดิของ</a:t>
            </a:r>
            <a:r>
              <a:rPr lang="th-TH" sz="3200" dirty="0">
                <a:latin typeface="Angsana New" pitchFamily="18" charset="-34"/>
                <a:cs typeface="Angsana New" pitchFamily="18" charset="-34"/>
                <a:hlinkClick r:id="rId6" tooltip="ยุโรป"/>
              </a:rPr>
              <a:t>ยุโรป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ใด้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ที่สน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พระทัย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เพราะมัวแต่ยุ่งอยู่กับการต่อสู้กันเอง พระสันตะปาปาอินโน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เซนต์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เองก็ไม่ทรงต้องการความช่วยเหลือจากกลุ่มนี้เพราะเมื่อพระมหากษัตริย์นำการต่อสู้ใน</a:t>
            </a:r>
            <a:r>
              <a:rPr lang="th-TH" sz="3200" dirty="0">
                <a:latin typeface="Angsana New" pitchFamily="18" charset="-34"/>
                <a:cs typeface="Angsana New" pitchFamily="18" charset="-34"/>
                <a:hlinkClick r:id="rId7" tooltip="สงครามครูเสดครั้งที่ 2"/>
              </a:rPr>
              <a:t>สงครามครูเสดครั้งที่ 2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 ก็ประสบความล้มเหลว พระองค์จึงทรงสั่งให้มีขบวนแห่, การสวดมนต์ และการเทศนาเพื่อเป็นการชักชวนให้คนทั่วไป ขุนนางระดับรอง และอัศวินเข้าร่วม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b="1" dirty="0" smtClean="0"/>
              <a:t>สงครามครั้งที่ 6 (ค.ศ.1228-1229)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28596" y="2143116"/>
            <a:ext cx="3929090" cy="3214710"/>
          </a:xfrm>
        </p:spPr>
        <p:txBody>
          <a:bodyPr/>
          <a:lstStyle/>
          <a:p>
            <a:r>
              <a:rPr lang="th-TH" dirty="0" smtClean="0"/>
              <a:t>พระเจ้า</a:t>
            </a:r>
            <a:r>
              <a:rPr lang="th-TH" dirty="0" err="1" smtClean="0"/>
              <a:t>เฟร</a:t>
            </a:r>
            <a:r>
              <a:rPr lang="th-TH" dirty="0" smtClean="0"/>
              <a:t>เดริกที่ 2 (เยอรมัน) เป็นหัวหน้าไป แต่แทนที่จะไปรบ กลับไปทำไมตรีกับพวกอาหรับ ซึ่งมีผลดีกว่าไปรบ เพราะทำให้พวกอาหรับยอมให้</a:t>
            </a:r>
            <a:r>
              <a:rPr lang="th-TH" dirty="0" err="1" smtClean="0"/>
              <a:t>พวกคริส</a:t>
            </a:r>
            <a:r>
              <a:rPr lang="th-TH" dirty="0" smtClean="0"/>
              <a:t>เตียนเดินทางเข้าเมืองเยรูซาเลมได้อีก</a:t>
            </a:r>
            <a:endParaRPr lang="en-US" dirty="0"/>
          </a:p>
        </p:txBody>
      </p:sp>
      <p:pic>
        <p:nvPicPr>
          <p:cNvPr id="93186" name="Picture 2" descr="https://upload.wikimedia.org/wikipedia/commons/thumb/e/e0/Fridrich2_Al-Kamil.jpg/300px-Fridrich2_Al-Kam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857364"/>
            <a:ext cx="3429024" cy="25860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1968" y="4786322"/>
            <a:ext cx="45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/>
              <a:t>พระจักรพรรดิ</a:t>
            </a:r>
            <a:r>
              <a:rPr lang="th-TH" sz="2800" dirty="0" err="1"/>
              <a:t>ฟรีดริช</a:t>
            </a:r>
            <a:r>
              <a:rPr lang="th-TH" sz="2800" dirty="0"/>
              <a:t>ที่ 2ทรงพบ</a:t>
            </a:r>
            <a:r>
              <a:rPr lang="th-TH" sz="2800" dirty="0" err="1"/>
              <a:t>กับ</a:t>
            </a:r>
            <a:r>
              <a:rPr lang="th-TH" sz="2800" u="sng" dirty="0" err="1">
                <a:hlinkClick r:id="rId3" tooltip="อัล-คามิล (ไม่มีหน้า)"/>
              </a:rPr>
              <a:t>อัล</a:t>
            </a:r>
            <a:r>
              <a:rPr lang="th-TH" sz="2800" u="sng" dirty="0">
                <a:hlinkClick r:id="rId3" tooltip="อัล-คามิล (ไม่มีหน้า)"/>
              </a:rPr>
              <a:t>-คา</a:t>
            </a:r>
            <a:r>
              <a:rPr lang="th-TH" sz="2800" u="sng" dirty="0" err="1">
                <a:hlinkClick r:id="rId3" tooltip="อัล-คามิล (ไม่มีหน้า)"/>
              </a:rPr>
              <a:t>มิล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400" b="1" dirty="0" smtClean="0"/>
              <a:t>สงครามครั้งที่ 7 (</a:t>
            </a:r>
            <a:r>
              <a:rPr lang="th-TH" sz="4400" dirty="0" smtClean="0"/>
              <a:t>ค.ศ. 1248 ถึง ค.ศ. 1249</a:t>
            </a:r>
            <a:r>
              <a:rPr lang="th-TH" sz="4400" b="1" dirty="0" smtClean="0"/>
              <a:t>)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72066" y="2857497"/>
            <a:ext cx="2852734" cy="1643074"/>
          </a:xfrm>
        </p:spPr>
        <p:txBody>
          <a:bodyPr/>
          <a:lstStyle/>
          <a:p>
            <a:r>
              <a:rPr lang="th-TH" dirty="0" smtClean="0"/>
              <a:t>พระเจ้าหลุยส์ที่ 9 อาสาออกรบ</a:t>
            </a:r>
            <a:endParaRPr lang="en-US" dirty="0"/>
          </a:p>
        </p:txBody>
      </p:sp>
      <p:pic>
        <p:nvPicPr>
          <p:cNvPr id="92162" name="Picture 2" descr="Seventh crusa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3571900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/>
              <a:t>สงครามครั้งที่ 8 (</a:t>
            </a:r>
            <a:r>
              <a:rPr lang="th-TH" sz="4800" dirty="0" smtClean="0"/>
              <a:t>ค.ศ. 1270</a:t>
            </a:r>
            <a:r>
              <a:rPr lang="th-TH" sz="4800" b="1" dirty="0" smtClean="0"/>
              <a:t>)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2214554"/>
            <a:ext cx="3257544" cy="3257560"/>
          </a:xfrm>
        </p:spPr>
        <p:txBody>
          <a:bodyPr/>
          <a:lstStyle/>
          <a:p>
            <a:r>
              <a:rPr lang="th-TH" dirty="0" smtClean="0"/>
              <a:t>พระเจ้าหลุยส์ที่ 9 แห่งฝรั่งเศสในสงครามครูเสดครั้งที่ 8</a:t>
            </a:r>
          </a:p>
          <a:p>
            <a:r>
              <a:rPr lang="th-TH" dirty="0" smtClean="0"/>
              <a:t>ฝ่ายมุสลิมได้รับชัยชนะ</a:t>
            </a:r>
            <a:br>
              <a:rPr lang="th-TH" dirty="0" smtClean="0"/>
            </a:br>
            <a:r>
              <a:rPr lang="th-TH" dirty="0" smtClean="0"/>
              <a:t>หลุยส์ที่ 9 สวรรคต</a:t>
            </a:r>
            <a:br>
              <a:rPr lang="th-TH" dirty="0" smtClean="0"/>
            </a:br>
            <a:r>
              <a:rPr lang="th-TH" dirty="0" smtClean="0"/>
              <a:t>เปิดการค้าขายกับ</a:t>
            </a:r>
            <a:r>
              <a:rPr lang="th-TH" dirty="0" smtClean="0">
                <a:hlinkClick r:id="rId2" tooltip="ตูนิส"/>
              </a:rPr>
              <a:t>ตูนิส</a:t>
            </a:r>
            <a:endParaRPr lang="en-US" dirty="0"/>
          </a:p>
        </p:txBody>
      </p:sp>
      <p:pic>
        <p:nvPicPr>
          <p:cNvPr id="94210" name="Picture 2" descr="LouisIX Eighth Crusade.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643050"/>
            <a:ext cx="3643338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 smtClean="0"/>
              <a:t>สงครามครั้งที่ 9 (</a:t>
            </a:r>
            <a:r>
              <a:rPr lang="th-TH" sz="4400" dirty="0" smtClean="0"/>
              <a:t>ค.ศ. 1271-1272</a:t>
            </a:r>
            <a:r>
              <a:rPr lang="th-TH" sz="4400" b="1" dirty="0" smtClean="0"/>
              <a:t>)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357818" y="1600200"/>
            <a:ext cx="3357586" cy="4525963"/>
          </a:xfrm>
        </p:spPr>
        <p:txBody>
          <a:bodyPr>
            <a:normAutofit/>
          </a:bodyPr>
          <a:lstStyle/>
          <a:p>
            <a:r>
              <a:rPr lang="th-TH" dirty="0" smtClean="0"/>
              <a:t>เมื่อ</a:t>
            </a:r>
            <a:r>
              <a:rPr lang="th-TH" dirty="0" smtClean="0">
                <a:hlinkClick r:id="rId2" tooltip="พระเจ้าหลุยส์ที่ 9 แห่งฝรั่งเศส"/>
              </a:rPr>
              <a:t>พระเจ้าหลุยส์ที่ 9 แห่งฝรั่งเศส</a:t>
            </a:r>
            <a:r>
              <a:rPr lang="th-TH" dirty="0" smtClean="0"/>
              <a:t>ไม่ทรงสามารถยึดตูนิสได้ในสงครามครูเสดครั้งที่ 8 </a:t>
            </a:r>
            <a:r>
              <a:rPr lang="th-TH" dirty="0" smtClean="0">
                <a:hlinkClick r:id="rId3" tooltip="สมเด็จพระเจ้าเอ็ดเวิร์ดที่ 1 แห่งอังกฤษ"/>
              </a:rPr>
              <a:t>เจ้าชายเอ็ดเวิร์ดแห่งอังกฤษ</a:t>
            </a:r>
            <a:r>
              <a:rPr lang="th-TH" dirty="0" smtClean="0"/>
              <a:t>ก็เสด็จไปเมือง</a:t>
            </a:r>
            <a:r>
              <a:rPr lang="th-TH" dirty="0" smtClean="0">
                <a:hlinkClick r:id="rId4" tooltip="เอเคอร์, อิสราเอล"/>
              </a:rPr>
              <a:t>เอเคอร์</a:t>
            </a:r>
            <a:r>
              <a:rPr lang="th-TH" dirty="0" smtClean="0"/>
              <a:t>ซึ่งอยู่ทางตอนเหนือของอิสราเอล เพื่อเข้าร่วมในสงครามครูเสดครั้งที่ 9 แต่เป็นสงครามที่ทาง</a:t>
            </a:r>
            <a:r>
              <a:rPr lang="th-TH" dirty="0" err="1" smtClean="0"/>
              <a:t>ฝ่ายคริส</a:t>
            </a:r>
            <a:r>
              <a:rPr lang="th-TH" dirty="0" smtClean="0"/>
              <a:t>เตียนพ่ายแพ้</a:t>
            </a:r>
            <a:endParaRPr lang="en-US" dirty="0"/>
          </a:p>
        </p:txBody>
      </p:sp>
      <p:pic>
        <p:nvPicPr>
          <p:cNvPr id="96258" name="Picture 2" descr="Gal nations edward 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1428736"/>
            <a:ext cx="3357586" cy="4338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เทคนิค">
  <a:themeElements>
    <a:clrScheme name="เทคนิค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เทคนิค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เทคนิค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142</TotalTime>
  <Words>418</Words>
  <Application>Microsoft Office PowerPoint</Application>
  <PresentationFormat>นำเสนอทางหน้าจอ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1" baseType="lpstr">
      <vt:lpstr>เทคนิค</vt:lpstr>
      <vt:lpstr>สงครามครูเสด (Crusades War)</vt:lpstr>
      <vt:lpstr>สงครามครูเสดครั้งที่ 1 ค.ศ.1095-1101</vt:lpstr>
      <vt:lpstr>สงครามครูเสดครั้งที่ 2 (1147–1149) </vt:lpstr>
      <vt:lpstr>สงครามครั้งที่ 3 (1189–1192) </vt:lpstr>
      <vt:lpstr>สงครามครั้งที่ 4 (ค.ศ.1202-1204) </vt:lpstr>
      <vt:lpstr>สงครามครั้งที่ 5 (ค.ศ.1217-1221)</vt:lpstr>
      <vt:lpstr>สงครามครั้งที่ 6 (ค.ศ.1228-1229)</vt:lpstr>
      <vt:lpstr>สงครามครั้งที่ 7 (ค.ศ. 1248 ถึง ค.ศ. 1249)</vt:lpstr>
      <vt:lpstr>สงครามครั้งที่ 8 (ค.ศ. 1270)</vt:lpstr>
      <vt:lpstr>สงครามครั้งที่ 9 (ค.ศ. 1271-1272)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สงครามครูเสด (Crusade War)</dc:title>
  <dc:creator>admin</dc:creator>
  <cp:lastModifiedBy>user</cp:lastModifiedBy>
  <cp:revision>17</cp:revision>
  <dcterms:created xsi:type="dcterms:W3CDTF">2015-08-31T13:56:40Z</dcterms:created>
  <dcterms:modified xsi:type="dcterms:W3CDTF">2015-12-21T05:51:14Z</dcterms:modified>
</cp:coreProperties>
</file>