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DC5A4-ACFB-4DED-854B-EF705134E676}" type="datetimeFigureOut">
              <a:rPr lang="th-TH" smtClean="0"/>
              <a:t>08/09/56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DD6FA-71F6-4316-A7C7-7F044D0D5B32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0" name="ชื่อเรื่องรอง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1" name="ตัวยึดหมายเลขภาพนิ่ง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มุมมน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มนมุมสี่เหลี่ยมหนึ่งมุม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ตัวยึดชื่อเรื่อง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56F9236-0B17-4266-A9E4-83DE8EC6897F}" type="datetimeFigureOut">
              <a:rPr lang="th-TH" smtClean="0"/>
              <a:pPr/>
              <a:t>08/09/56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A3656DC-9EF7-47E4-8299-98F762397C5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BG\bg\_1_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54849"/>
            <a:ext cx="8496944" cy="5642503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043608" y="2536304"/>
            <a:ext cx="7772400" cy="1828800"/>
          </a:xfrm>
        </p:spPr>
        <p:txBody>
          <a:bodyPr>
            <a:noAutofit/>
          </a:bodyPr>
          <a:lstStyle/>
          <a:p>
            <a:r>
              <a:rPr lang="th-TH" sz="8000" dirty="0" smtClean="0">
                <a:solidFill>
                  <a:srgbClr val="000000"/>
                </a:solidFill>
                <a:latin typeface="4805_KwangMD_Melt" pitchFamily="2" charset="0"/>
                <a:cs typeface="4805_KwangMD_Melt" pitchFamily="2" charset="0"/>
              </a:rPr>
              <a:t>เศรษฐกิจพอเพียงกับชีวิตประจำวัน</a:t>
            </a:r>
            <a:endParaRPr lang="th-TH" sz="8000" dirty="0">
              <a:solidFill>
                <a:srgbClr val="000000"/>
              </a:solidFill>
              <a:latin typeface="4805_KwangMD_Melt" pitchFamily="2" charset="0"/>
              <a:cs typeface="4805_KwangMD_Melt" pitchFamily="2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4103688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rtlCol="0">
            <a:normAutofit lnSpcReduction="10000"/>
          </a:bodyPr>
          <a:lstStyle/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latin typeface="4805_KwangMD_Melt" pitchFamily="2" charset="0"/>
                <a:cs typeface="4805_KwangMD_Melt" pitchFamily="2" charset="0"/>
              </a:rPr>
              <a:t>เศรษฐกิจพอเพียง (</a:t>
            </a:r>
            <a:r>
              <a:rPr lang="en-US" sz="4400" b="1" dirty="0" smtClean="0">
                <a:latin typeface="4805_KwangMD_Melt" pitchFamily="2" charset="0"/>
                <a:cs typeface="4805_KwangMD_Melt" pitchFamily="2" charset="0"/>
              </a:rPr>
              <a:t>Sufficiency Economy</a:t>
            </a:r>
            <a:r>
              <a:rPr lang="th-TH" sz="4400" b="1" dirty="0" smtClean="0">
                <a:latin typeface="4805_KwangMD_Melt" pitchFamily="2" charset="0"/>
                <a:cs typeface="4805_KwangMD_Melt" pitchFamily="2" charset="0"/>
              </a:rPr>
              <a:t>)</a:t>
            </a:r>
            <a:r>
              <a:rPr lang="th-TH" sz="4400" dirty="0" smtClean="0">
                <a:latin typeface="4805_KwangMD_Melt" pitchFamily="2" charset="0"/>
                <a:cs typeface="4805_KwangMD_Melt" pitchFamily="2" charset="0"/>
              </a:rPr>
              <a:t> </a:t>
            </a:r>
          </a:p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dirty="0" smtClean="0">
                <a:latin typeface="4805_KwangMD_Melt" pitchFamily="2" charset="0"/>
                <a:cs typeface="4805_KwangMD_Melt" pitchFamily="2" charset="0"/>
              </a:rPr>
              <a:t>		เป็นปรัชญาที่พระบาทสมเด็จพระเจ้าอยู่หัวพระราชทานพระราชดำริชี้แนะแนวทางการดำเนินชีวิตแก่พสกนิกรชาวไทยมาโดยตลอดนานกว่า </a:t>
            </a:r>
            <a:r>
              <a:rPr lang="en-US" sz="3600" dirty="0" smtClean="0">
                <a:latin typeface="4805_KwangMD_Melt" pitchFamily="2" charset="0"/>
                <a:cs typeface="4805_KwangMD_Melt" pitchFamily="2" charset="0"/>
              </a:rPr>
              <a:t>25</a:t>
            </a:r>
            <a:r>
              <a:rPr lang="th-TH" sz="3600" dirty="0" smtClean="0">
                <a:latin typeface="4805_KwangMD_Melt" pitchFamily="2" charset="0"/>
                <a:cs typeface="4805_KwangMD_Melt" pitchFamily="2" charset="0"/>
              </a:rPr>
              <a:t> ปี ตั้งแต่ก่อนเกิดวิกฤตการณ์ทางเศรษฐกิจ และเมื่อภายหลังได้ทรงเน้นย้ำแนวทางการแก้ไขเพื่อให้รอดพ้น และสามารถดำรง</a:t>
            </a:r>
            <a:r>
              <a:rPr lang="th-TH" sz="3600" u="sng" dirty="0" smtClean="0">
                <a:latin typeface="4805_KwangMD_Melt" pitchFamily="2" charset="0"/>
                <a:cs typeface="4805_KwangMD_Melt" pitchFamily="2" charset="0"/>
              </a:rPr>
              <a:t>อยู่ได้อย่างมั่นคงและยั่งยืนภายใต้กระแสโลกา</a:t>
            </a:r>
            <a:r>
              <a:rPr lang="th-TH" sz="3600" u="sng" dirty="0" err="1" smtClean="0">
                <a:latin typeface="4805_KwangMD_Melt" pitchFamily="2" charset="0"/>
                <a:cs typeface="4805_KwangMD_Melt" pitchFamily="2" charset="0"/>
              </a:rPr>
              <a:t>ภิวัตน์</a:t>
            </a:r>
            <a:r>
              <a:rPr lang="th-TH" sz="3600" u="sng" dirty="0" smtClean="0">
                <a:latin typeface="4805_KwangMD_Melt" pitchFamily="2" charset="0"/>
                <a:cs typeface="4805_KwangMD_Melt" pitchFamily="2" charset="0"/>
              </a:rPr>
              <a:t>และความเปลี่ยนแปลงต่างๆ</a:t>
            </a:r>
          </a:p>
        </p:txBody>
      </p:sp>
      <p:pic>
        <p:nvPicPr>
          <p:cNvPr id="4" name="รูปภาพ 3" descr="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4508500"/>
            <a:ext cx="2808288" cy="21812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รูปภาพ 4" descr="0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81128"/>
            <a:ext cx="2663825" cy="20701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รูปภาพ 5" descr="0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4437112"/>
            <a:ext cx="2736850" cy="21256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273056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/>
            <a:r>
              <a:rPr lang="th-TH" sz="5400" b="0" dirty="0" smtClean="0">
                <a:latin typeface="4805_KwangMD_Melt" pitchFamily="2" charset="0"/>
                <a:cs typeface="4805_KwangMD_Melt" pitchFamily="2" charset="0"/>
              </a:rPr>
              <a:t> </a:t>
            </a:r>
            <a:r>
              <a:rPr lang="th-TH" sz="5400" b="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หลักการปรัชญาของเศรษฐกิจพอเพียง</a:t>
            </a:r>
          </a:p>
        </p:txBody>
      </p:sp>
      <p:pic>
        <p:nvPicPr>
          <p:cNvPr id="2050" name="Picture 2" descr="C:\Users\Administrator\Desktop\BG\bg\114118305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645024"/>
            <a:ext cx="245745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96083" y="188913"/>
            <a:ext cx="4464149" cy="99377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en-US" sz="5400" b="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3 </a:t>
            </a:r>
            <a:r>
              <a:rPr lang="th-TH" sz="5400" b="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ห่วง </a:t>
            </a:r>
            <a:r>
              <a:rPr lang="en-US" sz="5400" b="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2 </a:t>
            </a:r>
            <a:r>
              <a:rPr lang="th-TH" sz="5400" b="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เงื่อนไข</a:t>
            </a:r>
          </a:p>
        </p:txBody>
      </p:sp>
      <p:pic>
        <p:nvPicPr>
          <p:cNvPr id="4" name="ตัวยึดเนื้อหา 3" descr="a4_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9632" y="1412776"/>
            <a:ext cx="6913562" cy="5184775"/>
          </a:xfrm>
          <a:ln w="165100" cmpd="tri">
            <a:solidFill>
              <a:schemeClr val="tx1">
                <a:alpha val="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28148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/>
              <a:t>		</a:t>
            </a:r>
            <a:r>
              <a:rPr lang="th-TH" sz="4000" b="1" dirty="0" smtClean="0">
                <a:latin typeface="4805_KwangMD_Melt" pitchFamily="2" charset="0"/>
                <a:cs typeface="4805_KwangMD_Melt" pitchFamily="2" charset="0"/>
              </a:rPr>
              <a:t>ความพอประมาณ 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เป็นความพอดีที่ไม่น้อยหรือมากเกินไป โดย</a:t>
            </a:r>
            <a:r>
              <a:rPr lang="th-TH" sz="4000" u="sng" dirty="0" smtClean="0">
                <a:latin typeface="4805_KwangMD_Melt" pitchFamily="2" charset="0"/>
                <a:cs typeface="4805_KwangMD_Melt" pitchFamily="2" charset="0"/>
              </a:rPr>
              <a:t>ไม่เบียดเบียนตนเองและผู้อื่น</a:t>
            </a:r>
            <a:endParaRPr lang="en-US" sz="4000" u="sng" dirty="0" smtClean="0">
              <a:latin typeface="4805_KwangMD_Melt" pitchFamily="2" charset="0"/>
              <a:cs typeface="4805_KwangMD_Melt" pitchFamily="2" charset="0"/>
            </a:endParaRPr>
          </a:p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		</a:t>
            </a:r>
            <a:r>
              <a:rPr lang="th-TH" sz="4000" b="1" dirty="0" smtClean="0">
                <a:latin typeface="4805_KwangMD_Melt" pitchFamily="2" charset="0"/>
                <a:cs typeface="4805_KwangMD_Melt" pitchFamily="2" charset="0"/>
              </a:rPr>
              <a:t>ความมีเหตุผล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 คือ </a:t>
            </a:r>
            <a:r>
              <a:rPr lang="th-TH" sz="4000" u="sng" dirty="0" smtClean="0">
                <a:latin typeface="4805_KwangMD_Melt" pitchFamily="2" charset="0"/>
                <a:cs typeface="4805_KwangMD_Melt" pitchFamily="2" charset="0"/>
              </a:rPr>
              <a:t>การตัดสินใจ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เกี่ยวกับระดับความพอเพียงนั้น </a:t>
            </a:r>
            <a:r>
              <a:rPr lang="th-TH" sz="4000" u="sng" dirty="0" smtClean="0">
                <a:latin typeface="4805_KwangMD_Melt" pitchFamily="2" charset="0"/>
                <a:cs typeface="4805_KwangMD_Melt" pitchFamily="2" charset="0"/>
              </a:rPr>
              <a:t>จะต้องเป็นไปอย่างมีเหตุผล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  โดยพิจารณาจากเหตุปัจจัยที่เกี่ยวข้อง</a:t>
            </a:r>
            <a:endParaRPr lang="en-US" sz="4000" dirty="0" smtClean="0">
              <a:latin typeface="4805_KwangMD_Melt" pitchFamily="2" charset="0"/>
              <a:cs typeface="4805_KwangMD_Melt" pitchFamily="2" charset="0"/>
            </a:endParaRPr>
          </a:p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		</a:t>
            </a:r>
            <a:r>
              <a:rPr lang="th-TH" sz="4000" b="1" dirty="0" smtClean="0">
                <a:latin typeface="4805_KwangMD_Melt" pitchFamily="2" charset="0"/>
                <a:cs typeface="4805_KwangMD_Melt" pitchFamily="2" charset="0"/>
              </a:rPr>
              <a:t>การมีภูมิคุ้มกันในตัวที่ดี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 คือ การ</a:t>
            </a:r>
            <a:r>
              <a:rPr lang="th-TH" sz="4000" u="sng" dirty="0" smtClean="0">
                <a:latin typeface="4805_KwangMD_Melt" pitchFamily="2" charset="0"/>
                <a:cs typeface="4805_KwangMD_Melt" pitchFamily="2" charset="0"/>
              </a:rPr>
              <a:t>เตรียมตัว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ให้พร้อม</a:t>
            </a:r>
            <a:r>
              <a:rPr lang="th-TH" sz="4000" u="sng" dirty="0" smtClean="0">
                <a:latin typeface="4805_KwangMD_Melt" pitchFamily="2" charset="0"/>
                <a:cs typeface="4805_KwangMD_Melt" pitchFamily="2" charset="0"/>
              </a:rPr>
              <a:t>รับผลกระทบ</a:t>
            </a:r>
            <a:r>
              <a:rPr lang="th-TH" sz="4000" dirty="0" smtClean="0">
                <a:latin typeface="4805_KwangMD_Melt" pitchFamily="2" charset="0"/>
                <a:cs typeface="4805_KwangMD_Melt" pitchFamily="2" charset="0"/>
              </a:rPr>
              <a:t>และการเปลี่ยนแปลงด้านต่างๆ ที่จะเกิดขึ้น </a:t>
            </a:r>
            <a:endParaRPr lang="en-US" sz="4000" dirty="0" smtClean="0">
              <a:latin typeface="4805_KwangMD_Melt" pitchFamily="2" charset="0"/>
              <a:cs typeface="4805_KwangMD_Melt" pitchFamily="2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th-TH" dirty="0" smtClean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55776" y="260351"/>
            <a:ext cx="4537174" cy="12244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72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ทางสายกลาง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47864" y="260648"/>
            <a:ext cx="2304975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th-TH" sz="6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6000" b="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เงื่อนไข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3529013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/>
              <a:t>	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latin typeface="4805_KwangMD_Melt" pitchFamily="2" charset="0"/>
                <a:cs typeface="4805_KwangMD_Melt" pitchFamily="2" charset="0"/>
              </a:rPr>
              <a:t>มีความรู้</a:t>
            </a:r>
            <a:r>
              <a:rPr lang="th-TH" sz="4400" dirty="0" smtClean="0">
                <a:latin typeface="4805_KwangMD_Melt" pitchFamily="2" charset="0"/>
                <a:cs typeface="4805_KwangMD_Melt" pitchFamily="2" charset="0"/>
              </a:rPr>
              <a:t> หมายถึง </a:t>
            </a:r>
            <a:r>
              <a:rPr lang="th-TH" sz="4400" u="sng" dirty="0" smtClean="0">
                <a:latin typeface="4805_KwangMD_Melt" pitchFamily="2" charset="0"/>
                <a:cs typeface="4805_KwangMD_Melt" pitchFamily="2" charset="0"/>
              </a:rPr>
              <a:t>มีความรอบรู้ </a:t>
            </a:r>
            <a:r>
              <a:rPr lang="th-TH" sz="4400" dirty="0" smtClean="0">
                <a:latin typeface="4805_KwangMD_Melt" pitchFamily="2" charset="0"/>
                <a:cs typeface="4805_KwangMD_Melt" pitchFamily="2" charset="0"/>
              </a:rPr>
              <a:t>รอบคอบ และระมัดระวังในการนำความรู้มาใช้</a:t>
            </a:r>
            <a:endParaRPr lang="en-US" sz="4400" dirty="0" smtClean="0">
              <a:latin typeface="4805_KwangMD_Melt" pitchFamily="2" charset="0"/>
              <a:cs typeface="4805_KwangMD_Melt" pitchFamily="2" charset="0"/>
            </a:endParaRPr>
          </a:p>
          <a:p>
            <a:pPr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dirty="0" smtClean="0">
                <a:latin typeface="4805_KwangMD_Melt" pitchFamily="2" charset="0"/>
                <a:cs typeface="4805_KwangMD_Melt" pitchFamily="2" charset="0"/>
              </a:rPr>
              <a:t>		</a:t>
            </a:r>
            <a:r>
              <a:rPr lang="th-TH" sz="4400" b="1" dirty="0" smtClean="0">
                <a:latin typeface="4805_KwangMD_Melt" pitchFamily="2" charset="0"/>
                <a:cs typeface="4805_KwangMD_Melt" pitchFamily="2" charset="0"/>
              </a:rPr>
              <a:t>มีคุณธรรม </a:t>
            </a:r>
            <a:r>
              <a:rPr lang="th-TH" sz="4400" dirty="0" smtClean="0">
                <a:latin typeface="4805_KwangMD_Melt" pitchFamily="2" charset="0"/>
                <a:cs typeface="4805_KwangMD_Melt" pitchFamily="2" charset="0"/>
              </a:rPr>
              <a:t>หมายถึง มีความตระหนัก ซื่อสัตย์ สุจริต ขยัน อดทน และ</a:t>
            </a:r>
            <a:r>
              <a:rPr lang="th-TH" sz="4400" u="sng" dirty="0" smtClean="0">
                <a:latin typeface="4805_KwangMD_Melt" pitchFamily="2" charset="0"/>
                <a:cs typeface="4805_KwangMD_Melt" pitchFamily="2" charset="0"/>
              </a:rPr>
              <a:t>ใช้สติปัญญาในการดำเนินชีวิต</a:t>
            </a:r>
            <a:endParaRPr lang="en-US" sz="4400" u="sng" dirty="0" smtClean="0">
              <a:latin typeface="4805_KwangMD_Melt" pitchFamily="2" charset="0"/>
              <a:cs typeface="4805_KwangMD_Melt" pitchFamily="2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dirty="0" smtClean="0"/>
          </a:p>
        </p:txBody>
      </p:sp>
      <p:pic>
        <p:nvPicPr>
          <p:cNvPr id="7172" name="รูปภาพ 3" descr="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1104">
            <a:off x="5006713" y="4527983"/>
            <a:ext cx="2874963" cy="22320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dministrator\Desktop\BG\bg\0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796469" cy="6597352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5616623" cy="1799903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เป้าหมายของปรัชญา</a:t>
            </a:r>
            <a:br>
              <a:rPr lang="th-TH" sz="5400" b="1" dirty="0" smtClean="0">
                <a:latin typeface="4805_KwangMD_Melt" pitchFamily="2" charset="0"/>
                <a:cs typeface="4805_KwangMD_Melt" pitchFamily="2" charset="0"/>
              </a:rPr>
            </a:b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เศรษฐกิจพอเพียง</a:t>
            </a:r>
          </a:p>
        </p:txBody>
      </p:sp>
      <p:pic>
        <p:nvPicPr>
          <p:cNvPr id="3074" name="Picture 2" descr="C:\Users\Administrator\Desktop\BG\bg\114118288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284984"/>
            <a:ext cx="2362200" cy="2676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7" name="สี่เหลี่ยมผืนผ้า 6"/>
          <p:cNvSpPr/>
          <p:nvPr/>
        </p:nvSpPr>
        <p:spPr>
          <a:xfrm>
            <a:off x="827584" y="692696"/>
            <a:ext cx="7848872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atin typeface="4805_KwangMD_Melt" pitchFamily="2" charset="0"/>
                <a:cs typeface="4805_KwangMD_Melt" pitchFamily="2" charset="0"/>
              </a:rPr>
              <a:t>1. </a:t>
            </a:r>
            <a:r>
              <a:rPr lang="th-TH" sz="5400" b="1" dirty="0">
                <a:latin typeface="4805_KwangMD_Melt" pitchFamily="2" charset="0"/>
                <a:cs typeface="4805_KwangMD_Melt" pitchFamily="2" charset="0"/>
              </a:rPr>
              <a:t>การใช้ชีวิตบนพื้นฐานของการรู้จักตนเอง</a:t>
            </a:r>
            <a:r>
              <a:rPr lang="th-TH" sz="5400" dirty="0">
                <a:latin typeface="4805_KwangMD_Melt" pitchFamily="2" charset="0"/>
                <a:cs typeface="4805_KwangMD_Melt" pitchFamily="2" charset="0"/>
              </a:rPr>
              <a:t> 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51520" y="2636912"/>
            <a:ext cx="8892480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atin typeface="4805_KwangMD_Melt" pitchFamily="2" charset="0"/>
                <a:cs typeface="4805_KwangMD_Melt" pitchFamily="2" charset="0"/>
              </a:rPr>
              <a:t>2. </a:t>
            </a:r>
            <a:r>
              <a:rPr lang="th-TH" sz="5400" b="1" dirty="0">
                <a:latin typeface="4805_KwangMD_Melt" pitchFamily="2" charset="0"/>
                <a:cs typeface="4805_KwangMD_Melt" pitchFamily="2" charset="0"/>
              </a:rPr>
              <a:t>สามารถพึ่งพาตนเองและพึ่งพาซึ่งกันและกัน 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259632" y="4581128"/>
            <a:ext cx="6768752" cy="11521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atin typeface="4805_KwangMD_Melt" pitchFamily="2" charset="0"/>
                <a:cs typeface="4805_KwangMD_Melt" pitchFamily="2" charset="0"/>
              </a:rPr>
              <a:t>3. </a:t>
            </a:r>
            <a:r>
              <a:rPr lang="th-TH" sz="5400" b="1" dirty="0">
                <a:latin typeface="4805_KwangMD_Melt" pitchFamily="2" charset="0"/>
                <a:cs typeface="4805_KwangMD_Melt" pitchFamily="2" charset="0"/>
              </a:rPr>
              <a:t>ใช้ชีวิตอย่างพอเพียง</a:t>
            </a:r>
            <a:endParaRPr lang="th-TH" sz="5400" dirty="0">
              <a:latin typeface="4805_KwangMD_Melt" pitchFamily="2" charset="0"/>
              <a:cs typeface="4805_KwangMD_Mel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44016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4805_KwangMD_Melt" pitchFamily="2" charset="0"/>
                <a:cs typeface="4805_KwangMD_Melt" pitchFamily="2" charset="0"/>
              </a:rPr>
              <a:t>  เป้าหมาย</a:t>
            </a:r>
            <a:r>
              <a:rPr lang="th-TH" sz="4000" b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4805_KwangMD_Melt" pitchFamily="2" charset="0"/>
                <a:cs typeface="4805_KwangMD_Melt" pitchFamily="2" charset="0"/>
              </a:rPr>
              <a:t>ของปรัชญาเศรษฐกิจพอเพียงก็เพื่อให้คนไทยอยู่ในสังคมไทยได้อย่าง</a:t>
            </a:r>
            <a:r>
              <a:rPr lang="th-TH" sz="4000" b="0" u="sng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4805_KwangMD_Melt" pitchFamily="2" charset="0"/>
                <a:cs typeface="4805_KwangMD_Melt" pitchFamily="2" charset="0"/>
              </a:rPr>
              <a:t>มีความสุข</a:t>
            </a:r>
          </a:p>
        </p:txBody>
      </p:sp>
      <p:pic>
        <p:nvPicPr>
          <p:cNvPr id="4" name="รูปภาพ 3" descr="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16739">
            <a:off x="488950" y="3408363"/>
            <a:ext cx="3990975" cy="3098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รูปภาพ 4" descr="00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2178">
            <a:off x="4939637" y="3317017"/>
            <a:ext cx="3806825" cy="2955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4" name="สี่เหลี่ยมมุมมน 3"/>
          <p:cNvSpPr/>
          <p:nvPr/>
        </p:nvSpPr>
        <p:spPr>
          <a:xfrm>
            <a:off x="467544" y="188640"/>
            <a:ext cx="4105275" cy="20875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ระดับครอบครัว</a:t>
            </a:r>
            <a:r>
              <a:rPr lang="th-TH" sz="48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 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สมาชิกในครอบครัวมีความเป็นอยู่ที่ดี พึ่งพาตนเองได้ 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4860032" y="188640"/>
            <a:ext cx="3889375" cy="482441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ระดับชุมชน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 รวมกลุ่มในการสร้างงานสร้างอาชีพเพื่อสร้างความเข้มแข็งทางด้านเศรษฐกิจของชุมชน รวมกลุ่มทำประโยชน์เพื่อส่วนรวม 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395536" y="2564904"/>
            <a:ext cx="4175125" cy="38163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ระดับสังคม</a:t>
            </a:r>
            <a:r>
              <a:rPr lang="th-TH" sz="48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 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สังคมเข้มแข็ง มีการสร้างงานสร้างอาชีพที่มั่นคง สมาชิกในสังคมมีความเป็นอยู่ที่ดี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4" name="สี่เหลี่ยมผืนผ้า 3"/>
          <p:cNvSpPr/>
          <p:nvPr/>
        </p:nvSpPr>
        <p:spPr>
          <a:xfrm>
            <a:off x="683568" y="404664"/>
            <a:ext cx="7776864" cy="367240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 smtClean="0">
                <a:cs typeface="+mj-cs"/>
              </a:rPr>
              <a:t>	</a:t>
            </a:r>
            <a:r>
              <a:rPr lang="th-TH" sz="4800" b="1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ปรัชญา</a:t>
            </a:r>
            <a:r>
              <a:rPr lang="th-TH" sz="44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ของเศรษฐกิจพอเพียง</a:t>
            </a:r>
            <a:r>
              <a:rPr lang="th-TH" sz="40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เป็นแนวคิดที่ทำให้คนในสังคม</a:t>
            </a:r>
            <a:r>
              <a:rPr lang="th-TH" sz="4000" b="1" u="sng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รู้จักวางแผนการดำเนินชีวิต</a:t>
            </a:r>
            <a:r>
              <a:rPr lang="th-TH" sz="40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ด้วยความ</a:t>
            </a:r>
            <a:r>
              <a:rPr lang="th-TH" sz="4000" b="1" u="sng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ไม่ประมาท</a:t>
            </a:r>
            <a:r>
              <a:rPr lang="th-TH" sz="40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 ใช้ชีวิตอย่าง</a:t>
            </a:r>
            <a:r>
              <a:rPr lang="th-TH" sz="4000" b="1" u="sng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มีเหตุผล</a:t>
            </a:r>
            <a:r>
              <a:rPr lang="th-TH" sz="40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 วางตนอยู่บนความสมดุลและ</a:t>
            </a:r>
            <a:r>
              <a:rPr lang="th-TH" sz="4000" b="1" u="sng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พึ่งพาตนเอง</a:t>
            </a:r>
            <a:r>
              <a:rPr lang="th-TH" sz="4000" b="1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ให้มากที่สุด โดย</a:t>
            </a:r>
            <a:r>
              <a:rPr lang="th-TH" sz="4000" b="1" u="sng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ไม่เบียดเบียนผู้อื่น</a:t>
            </a:r>
            <a:endParaRPr lang="en-US" sz="4000" b="1" u="sng" dirty="0">
              <a:solidFill>
                <a:schemeClr val="tx1"/>
              </a:solidFill>
              <a:latin typeface="4805_KwangMD_Melt" pitchFamily="2" charset="0"/>
              <a:cs typeface="4805_KwangMD_Melt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99792" y="1484784"/>
            <a:ext cx="4752528" cy="1800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60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ตอบคำถาม</a:t>
            </a:r>
            <a:r>
              <a:rPr lang="th-TH" sz="60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ทบทวน ความรู้</a:t>
            </a:r>
            <a:r>
              <a:rPr lang="th-TH" sz="60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กัน</a:t>
            </a:r>
            <a:r>
              <a:rPr lang="th-TH" sz="60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หน่อย </a:t>
            </a:r>
            <a:r>
              <a:rPr lang="en-US" sz="60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^^</a:t>
            </a:r>
            <a:endParaRPr lang="th-TH" sz="6000" dirty="0">
              <a:solidFill>
                <a:schemeClr val="tx1"/>
              </a:solidFill>
              <a:latin typeface="4805_KwangMD_Melt" pitchFamily="2" charset="0"/>
              <a:cs typeface="4805_KwangMD_Melt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947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1.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ความพอประมาณคืออะไร 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	     ก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การใช้จ่ายตามความต้องการ ตามความพอใจของตน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      ข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การใช้จ่ายอย่างประหยัดเหมาะสมกับฐานะของตน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15816" y="4941168"/>
            <a:ext cx="5958408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*</a:t>
            </a:r>
            <a:r>
              <a:rPr lang="th-TH" sz="44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ยกตัวอย่าง</a:t>
            </a:r>
            <a:r>
              <a:rPr lang="th-TH" sz="44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ความพอประมาณที่เกี่ยวข้องกับชีวิตประจำวันของนักเรียน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2.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ความมีเหตุผลคืออะไร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     ก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การใช้จ่ายสิ่งของโดยเหตุผลเพราะอยากได้ อยากมี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    ข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การใช้จ่ายโดยพิจารณาตามความจำเป็น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endParaRPr lang="th-TH" dirty="0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547664" y="4869160"/>
            <a:ext cx="7309440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400" dirty="0" smtClean="0">
                <a:latin typeface="Angsana New" pitchFamily="18" charset="-34"/>
                <a:cs typeface="Angsana New" pitchFamily="18" charset="-34"/>
              </a:rPr>
              <a:t>   </a:t>
            </a:r>
            <a:r>
              <a:rPr lang="en-US" sz="44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*</a:t>
            </a:r>
            <a:r>
              <a:rPr lang="th-TH" sz="4400" dirty="0" smtClean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ยกตัวอย่างความมีเหตุผลที่เกี่ยว</a:t>
            </a:r>
            <a:r>
              <a:rPr lang="th-TH" sz="4400" dirty="0">
                <a:solidFill>
                  <a:schemeClr val="tx1"/>
                </a:solidFill>
                <a:latin typeface="4805_KwangMD_Melt" pitchFamily="2" charset="0"/>
                <a:cs typeface="4805_KwangMD_Melt" pitchFamily="2" charset="0"/>
              </a:rPr>
              <a:t>ข้องกับชีวิตประจำวันของนักเรียน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3.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การมีภูมิคุ้มกันคืออะไร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     ก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การดูแลรักษาสุขภาพ ป้องกันโรคต่างๆ 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     ข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การรู้จักวางแผน บริหารจัดการการใช้จ่าย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endParaRPr lang="th-TH" dirty="0"/>
          </a:p>
        </p:txBody>
      </p:sp>
      <p:sp>
        <p:nvSpPr>
          <p:cNvPr id="4" name="ชื่อเรื่อง 3"/>
          <p:cNvSpPr txBox="1">
            <a:spLocks/>
          </p:cNvSpPr>
          <p:nvPr/>
        </p:nvSpPr>
        <p:spPr>
          <a:xfrm>
            <a:off x="1547664" y="4869160"/>
            <a:ext cx="7309440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  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4805_KwangMD_Melt" pitchFamily="2" charset="0"/>
                <a:cs typeface="4805_KwangMD_Melt" pitchFamily="2" charset="0"/>
              </a:rPr>
              <a:t>*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4805_KwangMD_Melt" pitchFamily="2" charset="0"/>
                <a:cs typeface="4805_KwangMD_Melt" pitchFamily="2" charset="0"/>
              </a:rPr>
              <a:t>ยกตัวอย่างการมีภูมิคุ้มกันที่เกี่ยวข้องกับชีวิตประจำวันของนักเรียน</a:t>
            </a: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4805_KwangMD_Melt" pitchFamily="2" charset="0"/>
              <a:cs typeface="4805_KwangMD_Melt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5536" y="2204864"/>
            <a:ext cx="8568952" cy="38164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7896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4.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เงื่อนไขของหลักปรัชญาเศรษฐกิจพอเพียงมีกี่เงื่อนไขอะไรบ้าง และมีลักษณะอย่างไร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	</a:t>
            </a:r>
          </a:p>
          <a:p>
            <a:pPr algn="thaiDist">
              <a:buNone/>
            </a:pPr>
            <a:r>
              <a:rPr lang="th-TH" sz="5400" i="1" dirty="0" smtClean="0">
                <a:latin typeface="Angsana New" pitchFamily="18" charset="-34"/>
                <a:cs typeface="Angsana New" pitchFamily="18" charset="-34"/>
              </a:rPr>
              <a:t>		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(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 2 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เงื่อนไข ได้แก่ 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1.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มีความรู้ หมายถึง มีความรอบรู้ รอบคอบ ระมัดระวังในการนำความรู้ มาใช้ในการวางแผนและปฏิบัติ </a:t>
            </a:r>
            <a:r>
              <a:rPr lang="en-US" sz="5400" dirty="0" smtClean="0">
                <a:latin typeface="4805_KwangMD_Melt" pitchFamily="2" charset="0"/>
                <a:cs typeface="4805_KwangMD_Melt" pitchFamily="2" charset="0"/>
              </a:rPr>
              <a:t>2.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มีคุณธรรม หมายถึง มีความตระหนัก มีความซื่อสัตย์ สุจริต ขยัน อดทน มีความเพียร ใช้สติปัญญาในการดำรงชีวิต )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39552" y="2996952"/>
            <a:ext cx="8280920" cy="27363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5.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นักเรียนคิดว่า จะเกิดผลดีต่อตัวนักเรียนอย่างไรบ้าง หากนำปรัชญาเศรษฐกิจพอเพียงไปใช้ในชีวิตประจำวัน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</a:t>
            </a:r>
            <a:endParaRPr lang="th-TH" sz="5400" dirty="0" smtClean="0">
              <a:latin typeface="4805_KwangMD_Melt" pitchFamily="2" charset="0"/>
              <a:cs typeface="4805_KwangMD_Melt" pitchFamily="2" charset="0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(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ครอบครัวมีความเป็นอยู่ที่ดี พึ่งพาตนเองได้ มีความสุข ดำเนินชีวิตโดยไม่เดือดร้อนทั้งตนเองและผู้อื่น)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endParaRPr lang="th-TH" sz="5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95536" y="3501008"/>
            <a:ext cx="8280920" cy="28083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6.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นักเรียนคิดว่าจะเกิดผลดีต่อชุมชนของนักเรียนอย่างไรบ้าง ถ้าชุมชนของนักเรียนนำปรัชญาเศรษฐกิจพอเพียงไปใช้ปฏิบัติ</a:t>
            </a: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</a:t>
            </a:r>
          </a:p>
          <a:p>
            <a:pPr>
              <a:buNone/>
            </a:pPr>
            <a:endParaRPr lang="th-TH" sz="54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    (สร้างงาน สร้างอาชีพ เศรษฐกิจในชุมชนมีความเข้มแข็ง สามารถนำทรัพยากรในชุมชนมาใช้ได้อย่างมีประสิทธิภาพ)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BG\bg\CA5LO96LCACDRFY0CA8SFJ4VCADL06WMCAKWQPUNCAUIP9IOCAQW449LCAUWJWO3CABAWWCFCAFK1RUSCAINSIEJCABOB34RCAZDFS77CA9J1S2ICAG3FRIHCAZKCJT4CA49BFFKCAXI2RCCCA1707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3584" cy="6858000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23528" y="3861048"/>
            <a:ext cx="8424936" cy="21602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b="1" dirty="0" smtClean="0">
                <a:latin typeface="4805_KwangMD_Melt" pitchFamily="2" charset="0"/>
                <a:cs typeface="4805_KwangMD_Melt" pitchFamily="2" charset="0"/>
              </a:rPr>
              <a:t>7. </a:t>
            </a:r>
            <a:r>
              <a:rPr lang="th-TH" sz="5400" b="1" dirty="0" smtClean="0">
                <a:latin typeface="4805_KwangMD_Melt" pitchFamily="2" charset="0"/>
                <a:cs typeface="4805_KwangMD_Melt" pitchFamily="2" charset="0"/>
              </a:rPr>
              <a:t>นักเรียนคิดว่า จะเกิดผลดีต่อสังคมอย่างไรบ้าง ถ้าคนในสังคมนำปรัชญาเศรษฐกิจพอเพียงไปใช้ปฏิบัติ</a:t>
            </a: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 </a:t>
            </a:r>
          </a:p>
          <a:p>
            <a:pPr>
              <a:buNone/>
            </a:pPr>
            <a:r>
              <a:rPr lang="th-TH" sz="5400" dirty="0" smtClean="0">
                <a:latin typeface="4805_KwangMD_Melt" pitchFamily="2" charset="0"/>
                <a:cs typeface="4805_KwangMD_Melt" pitchFamily="2" charset="0"/>
              </a:rPr>
              <a:t>(สังคมเข้มแข็ง มีการสร้างงานสร้างอาชีพที่มั่นคง สมาชิกในสังคมมีความเป็นอยู่ที่ดี)</a:t>
            </a:r>
            <a:endParaRPr lang="en-US" sz="5400" dirty="0" smtClean="0">
              <a:latin typeface="4805_KwangMD_Melt" pitchFamily="2" charset="0"/>
              <a:cs typeface="4805_KwangMD_Melt" pitchFamily="2" charset="0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มุมมอง">
  <a:themeElements>
    <a:clrScheme name="มุมมอง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มุมมอง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มุมมอง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40</TotalTime>
  <Words>389</Words>
  <Application>Microsoft Office PowerPoint</Application>
  <PresentationFormat>นำเสนอทางหน้าจอ (4:3)</PresentationFormat>
  <Paragraphs>48</Paragraphs>
  <Slides>19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19</vt:i4>
      </vt:variant>
    </vt:vector>
  </HeadingPairs>
  <TitlesOfParts>
    <vt:vector size="20" baseType="lpstr">
      <vt:lpstr>มุมมอง</vt:lpstr>
      <vt:lpstr>เศรษฐกิจพอเพียงกับชีวิตประจำวัน</vt:lpstr>
      <vt:lpstr>ภาพนิ่ง 2</vt:lpstr>
      <vt:lpstr> หลักการปรัชญาของเศรษฐกิจพอเพียง</vt:lpstr>
      <vt:lpstr>3 ห่วง 2 เงื่อนไข</vt:lpstr>
      <vt:lpstr>ภาพนิ่ง 5</vt:lpstr>
      <vt:lpstr>  เงื่อนไข</vt:lpstr>
      <vt:lpstr>เป้าหมายของปรัชญา เศรษฐกิจพอเพียง</vt:lpstr>
      <vt:lpstr>ภาพนิ่ง 8</vt:lpstr>
      <vt:lpstr>  เป้าหมายของปรัชญาเศรษฐกิจพอเพียงก็เพื่อให้คนไทยอยู่ในสังคมไทยได้อย่างมีความสุข</vt:lpstr>
      <vt:lpstr>ภาพนิ่ง 10</vt:lpstr>
      <vt:lpstr>ภาพนิ่ง 11</vt:lpstr>
      <vt:lpstr>ตอบคำถามทบทวน ความรู้กันหน่อย ^^</vt:lpstr>
      <vt:lpstr>ภาพนิ่ง 13</vt:lpstr>
      <vt:lpstr>   *ยกตัวอย่างความมีเหตุผลที่เกี่ยวข้องกับชีวิตประจำวันของนักเรียน</vt:lpstr>
      <vt:lpstr>ภาพนิ่ง 15</vt:lpstr>
      <vt:lpstr>ภาพนิ่ง 16</vt:lpstr>
      <vt:lpstr>ภาพนิ่ง 17</vt:lpstr>
      <vt:lpstr>ภาพนิ่ง 18</vt:lpstr>
      <vt:lpstr>ภาพนิ่ง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เศรษฐกิจพอเพียงกับชีวิตประจำวัน</dc:title>
  <dc:creator>pattrao</dc:creator>
  <cp:lastModifiedBy>pattrao</cp:lastModifiedBy>
  <cp:revision>7</cp:revision>
  <dcterms:created xsi:type="dcterms:W3CDTF">2013-08-22T18:23:20Z</dcterms:created>
  <dcterms:modified xsi:type="dcterms:W3CDTF">2013-09-08T06:44:19Z</dcterms:modified>
</cp:coreProperties>
</file>